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4"/>
  </p:sldMasterIdLst>
  <p:notesMasterIdLst>
    <p:notesMasterId r:id="rId40"/>
  </p:notesMasterIdLst>
  <p:sldIdLst>
    <p:sldId id="256" r:id="rId5"/>
    <p:sldId id="612" r:id="rId6"/>
    <p:sldId id="1389" r:id="rId7"/>
    <p:sldId id="1370" r:id="rId8"/>
    <p:sldId id="1369" r:id="rId9"/>
    <p:sldId id="1372" r:id="rId10"/>
    <p:sldId id="1371" r:id="rId11"/>
    <p:sldId id="1366" r:id="rId12"/>
    <p:sldId id="1364" r:id="rId13"/>
    <p:sldId id="621" r:id="rId14"/>
    <p:sldId id="1362" r:id="rId15"/>
    <p:sldId id="1373" r:id="rId16"/>
    <p:sldId id="1374" r:id="rId17"/>
    <p:sldId id="1376" r:id="rId18"/>
    <p:sldId id="1382" r:id="rId19"/>
    <p:sldId id="1381" r:id="rId20"/>
    <p:sldId id="1379" r:id="rId21"/>
    <p:sldId id="1375" r:id="rId22"/>
    <p:sldId id="1365" r:id="rId23"/>
    <p:sldId id="1390" r:id="rId24"/>
    <p:sldId id="1383" r:id="rId25"/>
    <p:sldId id="1384" r:id="rId26"/>
    <p:sldId id="1385" r:id="rId27"/>
    <p:sldId id="1387" r:id="rId28"/>
    <p:sldId id="1388" r:id="rId29"/>
    <p:sldId id="1386" r:id="rId30"/>
    <p:sldId id="617" r:id="rId31"/>
    <p:sldId id="1361" r:id="rId32"/>
    <p:sldId id="1391" r:id="rId33"/>
    <p:sldId id="1363" r:id="rId34"/>
    <p:sldId id="1392" r:id="rId35"/>
    <p:sldId id="1393" r:id="rId36"/>
    <p:sldId id="1394" r:id="rId37"/>
    <p:sldId id="1367" r:id="rId38"/>
    <p:sldId id="1360" r:id="rId39"/>
  </p:sldIdLst>
  <p:sldSz cx="12192000" cy="6858000"/>
  <p:notesSz cx="6858000" cy="9144000"/>
  <p:embeddedFontLst>
    <p:embeddedFont>
      <p:font typeface="KoPubWorld돋움체 Medium" panose="020B0600000101010101" charset="-127"/>
      <p:regular r:id="rId41"/>
    </p:embeddedFont>
    <p:embeddedFont>
      <p:font typeface="KoPubWorld돋움체_Pro Medium" panose="020B0600000101010101" charset="-127"/>
      <p:regular r:id="rId42"/>
    </p:embeddedFont>
    <p:embeddedFont>
      <p:font typeface="Cambria Math" panose="02040503050406030204" pitchFamily="18" charset="0"/>
      <p:regular r:id="rId43"/>
    </p:embeddedFont>
    <p:embeddedFont>
      <p:font typeface="맑은 고딕" panose="020B0503020000020004" pitchFamily="50" charset="-127"/>
      <p:regular r:id="rId44"/>
      <p:bold r:id="rId45"/>
    </p:embeddedFont>
    <p:embeddedFont>
      <p:font typeface="맑은 고딕 Semilight" panose="020B0502040204020203" pitchFamily="50" charset="-127"/>
      <p:regular r:id="rId4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F4F2D90-61FF-4E58-9DB6-C2284E4373D0}">
          <p14:sldIdLst/>
        </p14:section>
        <p14:section name="제목 없는 구역" id="{BB4303DB-808B-4A4B-A640-FDAE95405F7F}">
          <p14:sldIdLst>
            <p14:sldId id="256"/>
            <p14:sldId id="612"/>
            <p14:sldId id="1389"/>
            <p14:sldId id="1370"/>
            <p14:sldId id="1369"/>
            <p14:sldId id="1372"/>
            <p14:sldId id="1371"/>
            <p14:sldId id="1366"/>
            <p14:sldId id="1364"/>
            <p14:sldId id="621"/>
            <p14:sldId id="1362"/>
            <p14:sldId id="1373"/>
            <p14:sldId id="1374"/>
            <p14:sldId id="1376"/>
            <p14:sldId id="1382"/>
            <p14:sldId id="1381"/>
            <p14:sldId id="1379"/>
            <p14:sldId id="1375"/>
            <p14:sldId id="1365"/>
            <p14:sldId id="1390"/>
            <p14:sldId id="1383"/>
            <p14:sldId id="1384"/>
            <p14:sldId id="1385"/>
            <p14:sldId id="1387"/>
            <p14:sldId id="1388"/>
            <p14:sldId id="1386"/>
            <p14:sldId id="617"/>
            <p14:sldId id="1361"/>
            <p14:sldId id="1391"/>
            <p14:sldId id="1363"/>
            <p14:sldId id="1392"/>
            <p14:sldId id="1393"/>
            <p14:sldId id="1394"/>
            <p14:sldId id="1367"/>
            <p14:sldId id="1360"/>
          </p14:sldIdLst>
        </p14:section>
        <p14:section name="Appendix" id="{8DF5A55A-9D33-4CEE-8A5C-D363170338B9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재훈[ 대학원석·박사통합과정재학 / 산업경영공학과 ]" initials="김대/산]" lastIdx="1" clrIdx="0">
    <p:extLst>
      <p:ext uri="{19B8F6BF-5375-455C-9EA6-DF929625EA0E}">
        <p15:presenceInfo xmlns:p15="http://schemas.microsoft.com/office/powerpoint/2012/main" userId="S::jhoon0418@korea.edu::8aca40e1-6f41-4770-b871-c275a1e8bb4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BFF"/>
    <a:srgbClr val="AA83C7"/>
    <a:srgbClr val="FFCC33"/>
    <a:srgbClr val="B2DE84"/>
    <a:srgbClr val="4EB9E3"/>
    <a:srgbClr val="5555FA"/>
    <a:srgbClr val="EF904F"/>
    <a:srgbClr val="E6E8EA"/>
    <a:srgbClr val="D0CECE"/>
    <a:srgbClr val="E5D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446" autoAdjust="0"/>
    <p:restoredTop sz="95110" autoAdjust="0"/>
  </p:normalViewPr>
  <p:slideViewPr>
    <p:cSldViewPr snapToGrid="0">
      <p:cViewPr varScale="1">
        <p:scale>
          <a:sx n="104" d="100"/>
          <a:sy n="104" d="100"/>
        </p:scale>
        <p:origin x="1362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2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3.fntdata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6.fntdata"/><Relationship Id="rId20" Type="http://schemas.openxmlformats.org/officeDocument/2006/relationships/slide" Target="slides/slide16.xml"/><Relationship Id="rId41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4497FA-F314-404A-92C9-B3F8DBE0A9E2}" type="datetimeFigureOut">
              <a:rPr lang="ko-KR" altLang="en-US" smtClean="0"/>
              <a:t>2022-10-21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86DA3E-51E7-49C6-B28F-6AC0182E0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363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ED47A8-299C-4504-B245-BA8DE759933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0918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27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035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2151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923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1998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7003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9678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8475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0129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150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477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083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2039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0674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0875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711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9238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8373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5674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1504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입실론은 </a:t>
            </a:r>
            <a:r>
              <a:rPr lang="ko-KR" altLang="en-US" dirty="0" err="1"/>
              <a:t>회귀식</a:t>
            </a:r>
            <a:r>
              <a:rPr lang="ko-KR" altLang="en-US" dirty="0"/>
              <a:t> 위아래로 사용자가 지정한 값이며 노이즈를 허용하는 정도를 의미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크사이는</a:t>
            </a:r>
            <a:r>
              <a:rPr lang="ko-KR" altLang="en-US" dirty="0"/>
              <a:t> 튜브 밖에 벗어난 거리</a:t>
            </a:r>
            <a:r>
              <a:rPr lang="en-US" altLang="ko-KR" dirty="0"/>
              <a:t>(</a:t>
            </a:r>
            <a:r>
              <a:rPr lang="ko-KR" altLang="en-US" dirty="0" err="1"/>
              <a:t>회귀식</a:t>
            </a:r>
            <a:r>
              <a:rPr lang="ko-KR" altLang="en-US" dirty="0"/>
              <a:t> 위쪽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크사이</a:t>
            </a:r>
            <a:r>
              <a:rPr lang="ko-KR" altLang="en-US" dirty="0"/>
              <a:t> 스타도 튜브 밖에 벗어난 거리</a:t>
            </a:r>
            <a:r>
              <a:rPr lang="en-US" altLang="ko-KR" dirty="0"/>
              <a:t>(</a:t>
            </a:r>
            <a:r>
              <a:rPr lang="ko-KR" altLang="en-US" dirty="0" err="1"/>
              <a:t>회귀식</a:t>
            </a:r>
            <a:r>
              <a:rPr lang="ko-KR" altLang="en-US" dirty="0"/>
              <a:t> 아래쪽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577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476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603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5722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9205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6468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755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421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403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152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875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184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86DA3E-51E7-49C6-B28F-6AC0182E0EE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915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4DC5A3-A2A4-46A7-B2DD-93F9D2E82D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4BCD3D-3B9A-470D-9583-E25EA0886E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6FEE75-B2A5-4D71-9814-24A6921D5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5825B5-DEC8-4895-8297-F12A01978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E39B74-99B5-473C-B18E-BED04C6A1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1FC1-671D-4F16-AD9B-6B296BCE0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651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AAD2A-347C-461C-9F1A-2149F4FF3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5F4873-D11E-4B48-BD54-DB0121C545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D0192B-5D38-47C3-A5D3-DA2E66432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B6C515-D2BE-4D63-B4E4-3CD4A2EE0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5134A6-5990-4647-8064-A3E364B10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1FC1-671D-4F16-AD9B-6B296BCE0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191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8984A19-4D6A-4BCC-B6AC-A2F136E7FB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7A24CE-C383-4AE3-BE1C-9ACC5EC055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5DF2D4-F34E-46E4-B4BA-778E10C9A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28FEE9-876B-4356-9ACC-E4BCB8B19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A21FD3-D506-4053-A061-7F3C25B99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1FC1-671D-4F16-AD9B-6B296BCE0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745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 userDrawn="1"/>
        </p:nvCxnSpPr>
        <p:spPr>
          <a:xfrm>
            <a:off x="250372" y="6484928"/>
            <a:ext cx="117249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개체 틀 1"/>
          <p:cNvSpPr>
            <a:spLocks noGrp="1"/>
          </p:cNvSpPr>
          <p:nvPr>
            <p:ph type="title"/>
          </p:nvPr>
        </p:nvSpPr>
        <p:spPr>
          <a:xfrm>
            <a:off x="646394" y="350842"/>
            <a:ext cx="6950528" cy="5635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 spc="-150">
                <a:ln>
                  <a:solidFill>
                    <a:schemeClr val="tx1"/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8332A3-0457-411E-825F-2C96CD91AAAB}"/>
              </a:ext>
            </a:extLst>
          </p:cNvPr>
          <p:cNvSpPr/>
          <p:nvPr userDrawn="1"/>
        </p:nvSpPr>
        <p:spPr>
          <a:xfrm>
            <a:off x="0" y="322856"/>
            <a:ext cx="646113" cy="488908"/>
          </a:xfrm>
          <a:prstGeom prst="rect">
            <a:avLst/>
          </a:prstGeom>
          <a:solidFill>
            <a:srgbClr val="902A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A9479E-D4E2-4792-8BD3-5F41F475BA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2768" y="914396"/>
            <a:ext cx="6950528" cy="297964"/>
          </a:xfrm>
        </p:spPr>
        <p:txBody>
          <a:bodyPr>
            <a:noAutofit/>
          </a:bodyPr>
          <a:lstStyle>
            <a:lvl1pPr>
              <a:buNone/>
              <a:defRPr sz="1800" spc="-150"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defRPr>
            </a:lvl1pPr>
          </a:lstStyle>
          <a:p>
            <a:pPr lvl="0"/>
            <a:r>
              <a:rPr lang="ko-KR" altLang="en-US" dirty="0" err="1"/>
              <a:t>ㅇㅇㅇ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CC24A4-F7C8-4720-B737-C96FDD9F66E2}"/>
              </a:ext>
            </a:extLst>
          </p:cNvPr>
          <p:cNvSpPr txBox="1"/>
          <p:nvPr userDrawn="1"/>
        </p:nvSpPr>
        <p:spPr>
          <a:xfrm>
            <a:off x="5636559" y="6559924"/>
            <a:ext cx="91888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- </a:t>
            </a:r>
            <a:fld id="{BC833AE4-1F92-4280-9B4C-51AD9A92ED0F}" type="slidenum">
              <a:rPr lang="ko-KR" altLang="en-US" sz="1300" smtClean="0"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pPr algn="ctr"/>
              <a:t>‹#›</a:t>
            </a:fld>
            <a:r>
              <a:rPr lang="ko-KR" altLang="en-US" sz="1300" dirty="0"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 </a:t>
            </a:r>
            <a:r>
              <a:rPr lang="en-US" altLang="ko-KR" sz="1300" dirty="0"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-</a:t>
            </a:r>
            <a:endParaRPr lang="ko-KR" altLang="en-US" sz="1300" dirty="0">
              <a:latin typeface="KoPubWorld돋움체_Pro Medium" panose="020B0600000101010101" charset="-127"/>
              <a:ea typeface="KoPubWorld돋움체_Pro Medium" panose="020B0600000101010101" charset="-127"/>
              <a:cs typeface="KoPubWorld돋움체_Pro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7895520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 userDrawn="1"/>
        </p:nvCxnSpPr>
        <p:spPr>
          <a:xfrm>
            <a:off x="689862" y="1412776"/>
            <a:ext cx="108122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689862" y="3429000"/>
            <a:ext cx="1081227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 userDrawn="1"/>
        </p:nvCxnSpPr>
        <p:spPr>
          <a:xfrm>
            <a:off x="8577507" y="3429000"/>
            <a:ext cx="2924632" cy="0"/>
          </a:xfrm>
          <a:prstGeom prst="line">
            <a:avLst/>
          </a:prstGeom>
          <a:ln w="38100">
            <a:solidFill>
              <a:srgbClr val="8F2E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607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ChangeArrowheads="1"/>
          </p:cNvSpPr>
          <p:nvPr userDrawn="1"/>
        </p:nvSpPr>
        <p:spPr bwMode="ltGray">
          <a:xfrm>
            <a:off x="0" y="2058194"/>
            <a:ext cx="12192001" cy="2741613"/>
          </a:xfrm>
          <a:prstGeom prst="rect">
            <a:avLst/>
          </a:prstGeom>
          <a:solidFill>
            <a:srgbClr val="902A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99981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5DA868-22C8-46B2-8261-1AB5A9620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6B23D5-7920-413D-A24E-A4A9ABEB4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0D1BB9-E797-4451-8194-2A239B308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C264BB-1379-4189-B940-E3AD65325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302916-51E4-493C-9C76-02772955C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1FC1-671D-4F16-AD9B-6B296BCE0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56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C01036-490B-4F0E-98E1-38F9FDD15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E1F40E-A0DF-42C5-A92E-D75E74D52E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C59A63-435D-4553-832C-32171ACED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F31FE3-4612-4218-AAA1-EFADF6E6B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64679F-ED96-4A78-9B80-7160EC82B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1FC1-671D-4F16-AD9B-6B296BCE0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562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250BFF-9285-47DD-9A5B-EF4A433F7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9443E0-E159-44DA-B413-70D398AF3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9EA8F2-E9E3-4A71-8F58-A7E1A48A03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73B81F-37FC-48F0-8C27-02995E069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1C402C-1100-4720-B848-66EAABB42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BF5774-E86A-4700-8A52-A6E38B850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1FC1-671D-4F16-AD9B-6B296BCE0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269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8D1429-0EBA-4B1C-A0AF-1C38436B5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54E004-A294-4702-946E-A4D5898A39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C28457-AF42-44F6-8E32-960B1F51A3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558478F-479A-499C-BA6C-FD561ACA1B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CF6A944-65FF-402C-95E7-F241B10253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964A484-9D39-4E2C-96AE-09175E0E9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8A38483-221D-46B1-A0AA-E8FE4F98A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DC6F14B-8115-4E3E-ABF5-160127DB0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1FC1-671D-4F16-AD9B-6B296BCE0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665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0E54E-1D43-4964-AB73-7C5A0AA1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6E2AE4A-8145-4350-8A5D-BE6F11A47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545394-F5E9-4F3F-A6AA-2C9A71C4B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25111D-EF83-4554-AA8C-389ACB767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1FC1-671D-4F16-AD9B-6B296BCE0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194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7D3DA0-3C24-4303-8D49-D471D74AB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0D5B314-D8EE-48AE-9F03-7ABDF1F82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4E5193-E5C5-4766-862F-5A5AFF927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1FC1-671D-4F16-AD9B-6B296BCE0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237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982BBA-E567-4E6D-8F9B-C6A6EB477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CF6DC6-8E6B-4C7F-AE21-95D5FB48D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54EA96-0FE1-4F31-BA94-683290AF56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DE7CCA-AB8F-4B16-9F4E-010AE59DF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A45BE1-A7EE-4277-8B58-4906DBA43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3AA085-4548-4729-A3F0-2636E0C2B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1FC1-671D-4F16-AD9B-6B296BCE0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926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0C9642-74CF-4A0D-A888-5671B7C52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EFF9EAC-0AA3-4CAE-AE27-403D1F4DEB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A3B61B-38E0-413F-BF2F-7C80B1AAC8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0A9A63-EA34-423B-8A58-EA399BE70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C615E5-7D70-436F-9217-F7063E473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B8FC6B-C177-471A-9603-E276425DE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A1FC1-671D-4F16-AD9B-6B296BCE0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35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8437CE-196B-40D0-B813-69C64A5A4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2851BB-5AF4-4F81-8A63-90DBAF403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D5D6F6-9901-4EE1-8DCE-A809CFED82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39C5E6-374B-4DA8-8DCC-9EA1727B6A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60AE0B-57E0-46BF-8F85-6EE11DD47C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A1FC1-671D-4F16-AD9B-6B296BCE0D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129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F023204-0CFE-4B65-BFD6-456310821DE8}"/>
              </a:ext>
            </a:extLst>
          </p:cNvPr>
          <p:cNvSpPr txBox="1"/>
          <p:nvPr/>
        </p:nvSpPr>
        <p:spPr>
          <a:xfrm>
            <a:off x="1524001" y="3429000"/>
            <a:ext cx="9143998" cy="139890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2000" spc="-138">
                <a:ln>
                  <a:solidFill>
                    <a:prstClr val="white">
                      <a:alpha val="0"/>
                    </a:prst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ko-KR" sz="1600" dirty="0"/>
              <a:t>2022. 10. 21</a:t>
            </a:r>
          </a:p>
          <a:p>
            <a:pPr>
              <a:lnSpc>
                <a:spcPct val="200000"/>
              </a:lnSpc>
            </a:pPr>
            <a:r>
              <a:rPr lang="en-US" altLang="ko-KR" sz="1600" dirty="0"/>
              <a:t>Team: </a:t>
            </a:r>
            <a:r>
              <a:rPr lang="ko-KR" altLang="en-US" sz="1600" dirty="0"/>
              <a:t>동기사랑</a:t>
            </a:r>
            <a:endParaRPr lang="en-US" altLang="ko-KR" sz="1600" dirty="0"/>
          </a:p>
          <a:p>
            <a:r>
              <a:rPr lang="en-US" altLang="ko-KR" sz="1600" dirty="0"/>
              <a:t>Member: </a:t>
            </a:r>
            <a:r>
              <a:rPr lang="ko-KR" altLang="en-US" sz="1600" dirty="0"/>
              <a:t>김창현</a:t>
            </a:r>
            <a:r>
              <a:rPr lang="en-US" altLang="ko-KR" sz="1600" dirty="0"/>
              <a:t>, </a:t>
            </a:r>
            <a:r>
              <a:rPr lang="ko-KR" altLang="en-US" sz="1600" dirty="0"/>
              <a:t>정진용</a:t>
            </a:r>
            <a:endParaRPr lang="en-US" altLang="ko-K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ED0D3E-A6C1-40F5-A85A-0BFE8012FE83}"/>
              </a:ext>
            </a:extLst>
          </p:cNvPr>
          <p:cNvSpPr txBox="1"/>
          <p:nvPr/>
        </p:nvSpPr>
        <p:spPr>
          <a:xfrm>
            <a:off x="0" y="1996457"/>
            <a:ext cx="12192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277"/>
              </a:spcAft>
            </a:pPr>
            <a:r>
              <a:rPr lang="en-US" altLang="ko-KR" sz="3200" b="1" spc="-1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Kernel-based Learning</a:t>
            </a:r>
          </a:p>
        </p:txBody>
      </p:sp>
      <p:pic>
        <p:nvPicPr>
          <p:cNvPr id="7" name="Picture 2" descr="korea universityì ëí ì´ë¯¸ì§ ê²ìê²°ê³¼">
            <a:extLst>
              <a:ext uri="{FF2B5EF4-FFF2-40B4-BE49-F238E27FC236}">
                <a16:creationId xmlns:a16="http://schemas.microsoft.com/office/drawing/2014/main" id="{05209D66-D6E3-4277-8B92-B43E61515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019" y="5196298"/>
            <a:ext cx="833962" cy="1121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073563B-6194-4591-847E-73FA085FDD66}"/>
              </a:ext>
            </a:extLst>
          </p:cNvPr>
          <p:cNvSpPr/>
          <p:nvPr/>
        </p:nvSpPr>
        <p:spPr>
          <a:xfrm>
            <a:off x="4702678" y="2820450"/>
            <a:ext cx="2786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277"/>
              </a:spcAft>
            </a:pPr>
            <a:r>
              <a:rPr lang="en-US" altLang="ko-KR" b="1" spc="-138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Business Analytics (IME654)</a:t>
            </a:r>
          </a:p>
        </p:txBody>
      </p:sp>
    </p:spTree>
    <p:extLst>
      <p:ext uri="{BB962C8B-B14F-4D97-AF65-F5344CB8AC3E}">
        <p14:creationId xmlns:p14="http://schemas.microsoft.com/office/powerpoint/2010/main" val="136699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16"/>
    </mc:Choice>
    <mc:Fallback xmlns="">
      <p:transition spd="slow" advTm="1421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Kernel-based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88870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Support Vector Machine</a:t>
            </a:r>
          </a:p>
          <a:p>
            <a:pPr>
              <a:lnSpc>
                <a:spcPct val="150000"/>
              </a:lnSpc>
            </a:pPr>
            <a:endParaRPr lang="en-US" altLang="ko-KR" spc="-150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7D399D-F65E-4199-A9F2-1F7A0AF08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475" y="1946148"/>
            <a:ext cx="7415212" cy="405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44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Kernel-based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130420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Support Vector Machine</a:t>
            </a:r>
          </a:p>
          <a:p>
            <a:pPr marL="457189" lvl="1">
              <a:lnSpc>
                <a:spcPct val="150000"/>
              </a:lnSpc>
            </a:pP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pc="-150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FF0236-FCD8-4F12-B91B-238701B0C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787" y="3492848"/>
            <a:ext cx="7972425" cy="22355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EE78D34-60AE-4ACA-8D64-0723F8EC5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806" y="1292867"/>
            <a:ext cx="4719637" cy="239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385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Kernel-based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88870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Support Vector Machine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pc="-150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11924D-9D6B-4EF0-B85E-80A52D7B2439}"/>
              </a:ext>
            </a:extLst>
          </p:cNvPr>
          <p:cNvSpPr txBox="1"/>
          <p:nvPr/>
        </p:nvSpPr>
        <p:spPr>
          <a:xfrm>
            <a:off x="3047999" y="5637835"/>
            <a:ext cx="54292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/>
              <a:t>Maximize the Margin!!!</a:t>
            </a:r>
            <a:endParaRPr lang="ko-KR" altLang="en-US" sz="3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FF0236-FCD8-4F12-B91B-238701B0C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787" y="3492848"/>
            <a:ext cx="7972425" cy="22355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EE78D34-60AE-4ACA-8D64-0723F8EC5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806" y="1292867"/>
            <a:ext cx="4719637" cy="239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40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Kernel-based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130420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Support Vector Machine</a:t>
            </a:r>
          </a:p>
          <a:p>
            <a:pPr marL="457189" lvl="1">
              <a:lnSpc>
                <a:spcPct val="150000"/>
              </a:lnSpc>
            </a:pP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pc="-150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DA3EFE-91B8-45A4-9DA5-E5FC7C8BF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091" y="1595267"/>
            <a:ext cx="6825818" cy="399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0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Kernel-based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130420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Support Vector Machine</a:t>
            </a:r>
          </a:p>
          <a:p>
            <a:pPr marL="457189" lvl="1">
              <a:lnSpc>
                <a:spcPct val="150000"/>
              </a:lnSpc>
            </a:pP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pc="-150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895C9A-C63F-4B7E-B239-C550AE8CF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2" y="1847767"/>
            <a:ext cx="6696075" cy="439110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8D5E972-8141-46F0-A0E5-53F84A6FF092}"/>
              </a:ext>
            </a:extLst>
          </p:cNvPr>
          <p:cNvSpPr/>
          <p:nvPr/>
        </p:nvSpPr>
        <p:spPr>
          <a:xfrm>
            <a:off x="6494590" y="2297405"/>
            <a:ext cx="5752344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/>
              <a:t>*</a:t>
            </a:r>
            <a:r>
              <a:rPr lang="en-US" altLang="ko-KR" sz="1400" b="1" dirty="0"/>
              <a:t>KKT</a:t>
            </a:r>
          </a:p>
          <a:p>
            <a:endParaRPr lang="en-US" altLang="ko-KR" sz="1400" b="1" dirty="0"/>
          </a:p>
          <a:p>
            <a:r>
              <a:rPr lang="en-US" altLang="ko-KR" sz="1400" b="1" dirty="0"/>
              <a:t>KKT condition</a:t>
            </a:r>
            <a:r>
              <a:rPr lang="ko-KR" altLang="en-US" sz="1400" b="1" dirty="0"/>
              <a:t>은 </a:t>
            </a:r>
            <a:r>
              <a:rPr lang="en-US" altLang="ko-KR" sz="1400" b="1" dirty="0"/>
              <a:t>strong duality</a:t>
            </a:r>
            <a:r>
              <a:rPr lang="ko-KR" altLang="en-US" sz="1400" b="1" dirty="0"/>
              <a:t>를 만족하기 위한 필요조건</a:t>
            </a:r>
            <a:r>
              <a:rPr lang="en-US" altLang="ko-KR" sz="1400" b="1" dirty="0"/>
              <a:t>.</a:t>
            </a:r>
          </a:p>
          <a:p>
            <a:r>
              <a:rPr lang="en-US" altLang="ko-KR" sz="1400" b="1" dirty="0"/>
              <a:t>Strong duality</a:t>
            </a:r>
            <a:r>
              <a:rPr lang="ko-KR" altLang="en-US" sz="1400" b="1" dirty="0"/>
              <a:t>란 우리가 풀고 자하는 </a:t>
            </a:r>
            <a:endParaRPr lang="en-US" altLang="ko-KR" sz="1400" b="1" dirty="0"/>
          </a:p>
          <a:p>
            <a:endParaRPr lang="en-US" altLang="ko-KR" sz="1400" b="1" dirty="0"/>
          </a:p>
          <a:p>
            <a:r>
              <a:rPr lang="en-US" altLang="ko-KR" sz="1400" b="1" dirty="0"/>
              <a:t>Primal problem</a:t>
            </a:r>
            <a:r>
              <a:rPr lang="ko-KR" altLang="en-US" sz="1400" b="1" dirty="0"/>
              <a:t>과 </a:t>
            </a:r>
            <a:r>
              <a:rPr lang="en-US" altLang="ko-KR" sz="1400" b="1" dirty="0"/>
              <a:t>dual problem</a:t>
            </a:r>
            <a:r>
              <a:rPr lang="ko-KR" altLang="en-US" sz="1400" b="1" dirty="0"/>
              <a:t>의 </a:t>
            </a:r>
            <a:r>
              <a:rPr lang="en-US" altLang="ko-KR" sz="1400" b="1" dirty="0"/>
              <a:t>optimal solution </a:t>
            </a:r>
            <a:r>
              <a:rPr lang="ko-KR" altLang="en-US" sz="1400" b="1" dirty="0"/>
              <a:t>값이 같은 것</a:t>
            </a:r>
            <a:r>
              <a:rPr lang="en-US" altLang="ko-KR" sz="1400" b="1" dirty="0"/>
              <a:t>!!</a:t>
            </a:r>
          </a:p>
          <a:p>
            <a:endParaRPr lang="en-US" altLang="ko-KR" sz="1400" b="1" dirty="0"/>
          </a:p>
          <a:p>
            <a:r>
              <a:rPr lang="en-US" altLang="ko-KR" sz="1400" b="1" dirty="0"/>
              <a:t>(duality gap=0)</a:t>
            </a:r>
          </a:p>
          <a:p>
            <a:r>
              <a:rPr lang="en-US" altLang="ko-KR" sz="1400" b="1" dirty="0"/>
              <a:t>1. Stationarity</a:t>
            </a:r>
          </a:p>
          <a:p>
            <a:r>
              <a:rPr lang="en-US" altLang="ko-KR" sz="1400" b="1" dirty="0"/>
              <a:t>2. Primal Constraints</a:t>
            </a:r>
          </a:p>
          <a:p>
            <a:r>
              <a:rPr lang="en-US" altLang="ko-KR" sz="1400" b="1" dirty="0"/>
              <a:t>3. Dual Constraints</a:t>
            </a:r>
          </a:p>
          <a:p>
            <a:r>
              <a:rPr lang="en-US" altLang="ko-KR" sz="1400" b="1" dirty="0"/>
              <a:t>4. Complementary Slackness</a:t>
            </a:r>
          </a:p>
        </p:txBody>
      </p:sp>
    </p:spTree>
    <p:extLst>
      <p:ext uri="{BB962C8B-B14F-4D97-AF65-F5344CB8AC3E}">
        <p14:creationId xmlns:p14="http://schemas.microsoft.com/office/powerpoint/2010/main" val="2111147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Kernel-based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88870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Support Vector Machine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pc="-150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9177BB-0D68-4A32-ABFA-6693971DF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66" y="1387518"/>
            <a:ext cx="5076825" cy="32772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D11683A-37BD-462C-A70D-00E45AD74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012" y="1694470"/>
            <a:ext cx="4110037" cy="266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94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Kernel-based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88870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Support Vector Machine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pc="-150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9177BB-0D68-4A32-ABFA-6693971DF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66" y="1387518"/>
            <a:ext cx="5076825" cy="32772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D11683A-37BD-462C-A70D-00E45AD74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012" y="1694470"/>
            <a:ext cx="4110037" cy="26633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8A918C2-FC9C-46C5-B760-96840579C7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2400" y="4664762"/>
            <a:ext cx="6073270" cy="164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71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Kernel-based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47320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Support Vector Machine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26C089-AE77-4020-B694-DC6D11093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66" y="3826197"/>
            <a:ext cx="6763303" cy="24556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1FCF5EC-6FF1-4BB8-9481-BF2C0B5C6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666" y="1416371"/>
            <a:ext cx="6751549" cy="24098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0E5D497-BBCD-4E4E-B38A-FF61DCBD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7200" y="1948183"/>
            <a:ext cx="53848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457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Kernel-based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88870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Support Vector Machine</a:t>
            </a: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pc="-150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AA38F2-8ED0-4434-B273-836165B76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212" y="2247369"/>
            <a:ext cx="5248045" cy="29890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9F39B26-758B-4C67-8CD2-106F71BB0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53495"/>
            <a:ext cx="6653212" cy="298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884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Kernel-based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47320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Support Vector Machine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A3D4AD-7EA3-4EFC-88FB-4A7B55E6A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7" y="1416372"/>
            <a:ext cx="8734425" cy="12001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645F9FB-BCC7-4101-9D29-AC7F56175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900" y="2714619"/>
            <a:ext cx="5734050" cy="336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1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Kernel-based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4FB0390-DFDF-4383-8B36-C795AFF46512}"/>
              </a:ext>
            </a:extLst>
          </p:cNvPr>
          <p:cNvSpPr/>
          <p:nvPr/>
        </p:nvSpPr>
        <p:spPr>
          <a:xfrm>
            <a:off x="1385969" y="1337012"/>
            <a:ext cx="942006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/>
              <a:t>해당 발표자료는</a:t>
            </a:r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algn="ctr"/>
            <a:r>
              <a:rPr lang="ko-KR" altLang="en-US" sz="2400" b="1" dirty="0"/>
              <a:t>고려대학교 산업경영공학과</a:t>
            </a:r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algn="ctr"/>
            <a:r>
              <a:rPr lang="ko-KR" altLang="en-US" sz="2400" b="1" dirty="0" err="1">
                <a:solidFill>
                  <a:srgbClr val="2B2BFF"/>
                </a:solidFill>
              </a:rPr>
              <a:t>강필성</a:t>
            </a:r>
            <a:r>
              <a:rPr lang="ko-KR" altLang="en-US" sz="2400" b="1" dirty="0">
                <a:solidFill>
                  <a:srgbClr val="2B2BFF"/>
                </a:solidFill>
              </a:rPr>
              <a:t> 교수님</a:t>
            </a:r>
            <a:r>
              <a:rPr lang="en-US" altLang="ko-KR" sz="2400" b="1" dirty="0"/>
              <a:t>: </a:t>
            </a:r>
            <a:r>
              <a:rPr lang="ko-KR" altLang="en-US" sz="2400" b="1" dirty="0"/>
              <a:t>비즈니스 </a:t>
            </a:r>
            <a:r>
              <a:rPr lang="ko-KR" altLang="en-US" sz="2400" b="1" dirty="0" err="1"/>
              <a:t>애널리틱스</a:t>
            </a:r>
            <a:r>
              <a:rPr lang="en-US" altLang="ko-KR" sz="2400" b="1" dirty="0"/>
              <a:t>(IME654)</a:t>
            </a:r>
          </a:p>
          <a:p>
            <a:pPr algn="ctr"/>
            <a:r>
              <a:rPr lang="ko-KR" altLang="en-US" sz="2400" b="1" dirty="0" err="1">
                <a:solidFill>
                  <a:srgbClr val="2B2BFF"/>
                </a:solidFill>
              </a:rPr>
              <a:t>김성범</a:t>
            </a:r>
            <a:r>
              <a:rPr lang="ko-KR" altLang="en-US" sz="2400" b="1" dirty="0">
                <a:solidFill>
                  <a:srgbClr val="2B2BFF"/>
                </a:solidFill>
              </a:rPr>
              <a:t> 교수님</a:t>
            </a:r>
            <a:r>
              <a:rPr lang="en-US" altLang="ko-KR" sz="2400" b="1" dirty="0"/>
              <a:t>: </a:t>
            </a:r>
            <a:r>
              <a:rPr lang="ko-KR" altLang="en-US" sz="2400" b="1" dirty="0"/>
              <a:t>다변량 통계분석 및 데이터 마이닝</a:t>
            </a:r>
            <a:r>
              <a:rPr lang="en-US" altLang="ko-KR" sz="2400" b="1" dirty="0"/>
              <a:t>(IME567)</a:t>
            </a:r>
          </a:p>
          <a:p>
            <a:pPr algn="ctr"/>
            <a:endParaRPr lang="en-US" altLang="ko-KR" sz="2400" b="1" dirty="0"/>
          </a:p>
          <a:p>
            <a:pPr algn="ctr"/>
            <a:r>
              <a:rPr lang="ko-KR" altLang="en-US" sz="2400" b="1" dirty="0"/>
              <a:t>고려대학교 컴퓨터학과</a:t>
            </a:r>
            <a:endParaRPr lang="en-US" altLang="ko-KR" sz="2400" b="1" dirty="0"/>
          </a:p>
          <a:p>
            <a:pPr algn="ctr"/>
            <a:endParaRPr lang="en-US" altLang="ko-KR" sz="2400" b="1" dirty="0"/>
          </a:p>
          <a:p>
            <a:pPr algn="ctr"/>
            <a:r>
              <a:rPr lang="ko-KR" altLang="en-US" sz="2400" b="1" dirty="0">
                <a:solidFill>
                  <a:srgbClr val="2B2BFF"/>
                </a:solidFill>
              </a:rPr>
              <a:t>김진규 교수님</a:t>
            </a:r>
            <a:r>
              <a:rPr lang="en-US" altLang="ko-KR" sz="2400" b="1" dirty="0"/>
              <a:t>: </a:t>
            </a:r>
            <a:r>
              <a:rPr lang="ko-KR" altLang="en-US" sz="2400" b="1" dirty="0"/>
              <a:t>패턴인식</a:t>
            </a:r>
            <a:r>
              <a:rPr lang="en-US" altLang="ko-KR" sz="2400" b="1" dirty="0"/>
              <a:t>(AAA619)</a:t>
            </a:r>
          </a:p>
          <a:p>
            <a:pPr algn="ctr"/>
            <a:endParaRPr lang="en-US" altLang="ko-KR" sz="2400" b="1" dirty="0"/>
          </a:p>
          <a:p>
            <a:pPr algn="ctr"/>
            <a:r>
              <a:rPr lang="ko-KR" altLang="en-US" sz="2400" b="1" dirty="0"/>
              <a:t>의 강의자료를 사용했음을 미리 밝힙니다</a:t>
            </a:r>
            <a:r>
              <a:rPr lang="en-US" altLang="ko-KR" sz="2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3324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Kernel-based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12157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Overview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질문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선형 분류기는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차원에서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(d+2)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개의 점을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shatter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하는 것이 가능한가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?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원형 분류기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원 안에 있으면 파란색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원 밖에 있으면 빨간색으로 분류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는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차원에서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개의 점을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shatter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할 수 있는가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57714D-6F13-4631-B286-BAD8272DF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240" y="3019425"/>
            <a:ext cx="4533879" cy="3210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0E1167B-64E7-4362-B816-40560B4E2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882" y="3714750"/>
            <a:ext cx="4996595" cy="144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41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Kernel-based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47320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Support Vector Machine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1DEE78-37F1-458B-95D2-12D1F0C31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94" y="1495294"/>
            <a:ext cx="7244174" cy="45608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40381DE-98F8-45FC-933C-BBA2C9ED1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568" y="2884553"/>
            <a:ext cx="3808412" cy="160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643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Kernel-based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47320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Support Vector Machine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0D9838-2007-4B43-8796-5F51064DB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5586"/>
            <a:ext cx="5680504" cy="4495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037523-944D-4EA1-84E1-C64D23AD1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1960" y="1723834"/>
            <a:ext cx="6392601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553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Kernel-based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47320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Support Vector Machine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C5EA77-0617-48EF-88D3-8E90A3922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10" y="1466408"/>
            <a:ext cx="6956979" cy="446846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51215DB-EFBE-49A7-A19A-549B00BAE816}"/>
              </a:ext>
            </a:extLst>
          </p:cNvPr>
          <p:cNvSpPr/>
          <p:nvPr/>
        </p:nvSpPr>
        <p:spPr>
          <a:xfrm>
            <a:off x="4716033" y="2015609"/>
            <a:ext cx="4817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3</a:t>
            </a:r>
            <a:r>
              <a:rPr lang="ko-KR" altLang="en-US" b="1" dirty="0">
                <a:solidFill>
                  <a:srgbClr val="FF0000"/>
                </a:solidFill>
              </a:rPr>
              <a:t>차원으로 변환시키는 함수 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현실은 더 복잡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5287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Kernel-based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47320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Support Vector Machine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C5EA77-0617-48EF-88D3-8E90A3922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10" y="1466408"/>
            <a:ext cx="6956979" cy="446846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51215DB-EFBE-49A7-A19A-549B00BAE816}"/>
              </a:ext>
            </a:extLst>
          </p:cNvPr>
          <p:cNvSpPr/>
          <p:nvPr/>
        </p:nvSpPr>
        <p:spPr>
          <a:xfrm>
            <a:off x="4716033" y="2015609"/>
            <a:ext cx="4817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3</a:t>
            </a:r>
            <a:r>
              <a:rPr lang="ko-KR" altLang="en-US" b="1" dirty="0">
                <a:solidFill>
                  <a:srgbClr val="FF0000"/>
                </a:solidFill>
              </a:rPr>
              <a:t>차원으로 변환시키는 함수 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현실은 더 복잡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7118C9-C159-4F5D-93C1-AA7A5E0D29E6}"/>
              </a:ext>
            </a:extLst>
          </p:cNvPr>
          <p:cNvSpPr/>
          <p:nvPr/>
        </p:nvSpPr>
        <p:spPr>
          <a:xfrm>
            <a:off x="4115354" y="3790577"/>
            <a:ext cx="837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Yes!!!!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26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Kernel-based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47320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Support Vector Machine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C5EA77-0617-48EF-88D3-8E90A3922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10" y="1466408"/>
            <a:ext cx="6956979" cy="446846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51215DB-EFBE-49A7-A19A-549B00BAE816}"/>
              </a:ext>
            </a:extLst>
          </p:cNvPr>
          <p:cNvSpPr/>
          <p:nvPr/>
        </p:nvSpPr>
        <p:spPr>
          <a:xfrm>
            <a:off x="4716033" y="2015609"/>
            <a:ext cx="4817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3</a:t>
            </a:r>
            <a:r>
              <a:rPr lang="ko-KR" altLang="en-US" b="1" dirty="0">
                <a:solidFill>
                  <a:srgbClr val="FF0000"/>
                </a:solidFill>
              </a:rPr>
              <a:t>차원으로 변환시키는 함수 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현실은 더 복잡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7118C9-C159-4F5D-93C1-AA7A5E0D29E6}"/>
              </a:ext>
            </a:extLst>
          </p:cNvPr>
          <p:cNvSpPr/>
          <p:nvPr/>
        </p:nvSpPr>
        <p:spPr>
          <a:xfrm>
            <a:off x="4115354" y="3790577"/>
            <a:ext cx="837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Yes!!!!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600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Kernel-based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47320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Support Vector Machine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B7EBA1-841E-4D81-AC8E-5360B5494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66" y="1704975"/>
            <a:ext cx="6048255" cy="43624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2322A64-94A4-46DC-9969-4E5D3DE041F5}"/>
              </a:ext>
            </a:extLst>
          </p:cNvPr>
          <p:cNvSpPr/>
          <p:nvPr/>
        </p:nvSpPr>
        <p:spPr>
          <a:xfrm>
            <a:off x="6760142" y="1191342"/>
            <a:ext cx="1491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>
                <a:solidFill>
                  <a:srgbClr val="FF0000"/>
                </a:solidFill>
              </a:rPr>
              <a:t>내적의 식</a:t>
            </a:r>
            <a:r>
              <a:rPr lang="en-US" altLang="ko-KR" b="1" dirty="0">
                <a:solidFill>
                  <a:srgbClr val="FF0000"/>
                </a:solidFill>
              </a:rPr>
              <a:t>!!!!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674A48-EE39-46E0-9608-F4F8BD92D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3075" y="1191342"/>
            <a:ext cx="35242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212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Kernel-based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158504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정규화</a:t>
            </a:r>
            <a:r>
              <a:rPr lang="en-US" altLang="ko-KR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(Regularization)</a:t>
            </a:r>
            <a:r>
              <a:rPr lang="ko-KR" altLang="en-US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란</a:t>
            </a:r>
            <a:r>
              <a:rPr lang="en-US" altLang="ko-KR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모델 </a:t>
            </a:r>
            <a:r>
              <a:rPr lang="ko-KR" altLang="en-US" sz="1600" spc="-150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과적합</a:t>
            </a:r>
            <a:r>
              <a:rPr lang="en-US" altLang="ko-KR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(overfitting)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을 해결하는 방법 중 하나</a:t>
            </a:r>
            <a:endParaRPr lang="en-US" altLang="ko-KR" sz="1600" spc="-150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정규화는 모든 </a:t>
            </a:r>
            <a:r>
              <a:rPr lang="en-US" altLang="ko-KR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feature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를 사용하되</a:t>
            </a:r>
            <a:r>
              <a:rPr lang="en-US" altLang="ko-KR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파라미터의 값을 줄이는 기법</a:t>
            </a:r>
            <a:endParaRPr lang="en-US" altLang="ko-KR" sz="1600" spc="-150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모델 </a:t>
            </a:r>
            <a:r>
              <a:rPr lang="ko-KR" altLang="en-US" sz="1600" spc="-150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베타값</a:t>
            </a:r>
            <a:r>
              <a:rPr lang="en-US" altLang="ko-KR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파라미터 값</a:t>
            </a:r>
            <a:r>
              <a:rPr lang="en-US" altLang="ko-KR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에 제약을 줌으로써 일반성을 주는 것이 정규화의 컨셉임</a:t>
            </a:r>
            <a:endParaRPr lang="en-US" altLang="ko-KR" sz="1600" spc="-150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40D6926-417B-4AD7-90FD-966171211EBE}"/>
                  </a:ext>
                </a:extLst>
              </p:cNvPr>
              <p:cNvSpPr txBox="1"/>
              <p:nvPr/>
            </p:nvSpPr>
            <p:spPr>
              <a:xfrm>
                <a:off x="2737271" y="4679757"/>
                <a:ext cx="1755278" cy="281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spc="-150">
                            <a:solidFill>
                              <a:sysClr val="windowText" lastClr="000000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ko-KR" altLang="en-US" sz="1200" spc="-150">
                            <a:solidFill>
                              <a:sysClr val="windowText" lastClr="000000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𝛽</m:t>
                        </m:r>
                      </m:e>
                      <m:sub>
                        <m:r>
                          <a:rPr lang="en-US" altLang="ko-KR" sz="1200" spc="-150">
                            <a:solidFill>
                              <a:sysClr val="windowText" lastClr="000000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0</m:t>
                        </m:r>
                      </m:sub>
                    </m:sSub>
                    <m:r>
                      <a:rPr lang="en-US" altLang="ko-KR" sz="1200" spc="-150">
                        <a:solidFill>
                          <a:sysClr val="windowText" lastClr="000000"/>
                        </a:solidFill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+</m:t>
                    </m:r>
                    <m:sSub>
                      <m:sSubPr>
                        <m:ctrlPr>
                          <a:rPr lang="en-US" altLang="ko-KR" sz="1200" spc="-150">
                            <a:solidFill>
                              <a:sysClr val="windowText" lastClr="000000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ko-KR" altLang="en-US" sz="1200" spc="-150">
                            <a:solidFill>
                              <a:sysClr val="windowText" lastClr="000000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𝛽</m:t>
                        </m:r>
                      </m:e>
                      <m:sub>
                        <m:r>
                          <a:rPr lang="en-US" altLang="ko-KR" sz="1200" spc="-150">
                            <a:solidFill>
                              <a:sysClr val="windowText" lastClr="000000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sz="1200" spc="-150">
                        <a:solidFill>
                          <a:sysClr val="windowText" lastClr="000000"/>
                        </a:solidFill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𝑥</m:t>
                    </m:r>
                  </m:oMath>
                </a14:m>
                <a:r>
                  <a:rPr lang="en-US" altLang="ko-KR" sz="12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spc="-150">
                            <a:solidFill>
                              <a:sysClr val="windowText" lastClr="000000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ko-KR" altLang="en-US" sz="1200" spc="-150">
                            <a:solidFill>
                              <a:sysClr val="windowText" lastClr="000000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𝛽</m:t>
                        </m:r>
                      </m:e>
                      <m:sub>
                        <m:r>
                          <a:rPr lang="en-US" altLang="ko-KR" sz="1200" spc="-150">
                            <a:solidFill>
                              <a:sysClr val="windowText" lastClr="000000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ko-KR" sz="1200" spc="-150">
                            <a:solidFill>
                              <a:sysClr val="windowText" lastClr="000000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200" spc="-150">
                            <a:solidFill>
                              <a:sysClr val="windowText" lastClr="000000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𝑥</m:t>
                        </m:r>
                      </m:e>
                      <m:sup>
                        <m:r>
                          <a:rPr lang="en-US" altLang="ko-KR" sz="1200" spc="-150">
                            <a:solidFill>
                              <a:sysClr val="windowText" lastClr="000000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2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spc="-150">
                            <a:solidFill>
                              <a:sysClr val="windowText" lastClr="000000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ko-KR" altLang="en-US" sz="1200" spc="-150">
                            <a:solidFill>
                              <a:sysClr val="windowText" lastClr="000000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𝛽</m:t>
                        </m:r>
                      </m:e>
                      <m:sub>
                        <m:r>
                          <a:rPr lang="en-US" altLang="ko-KR" sz="1200" spc="-150">
                            <a:solidFill>
                              <a:sysClr val="windowText" lastClr="000000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altLang="ko-KR" sz="1200" spc="-150">
                            <a:solidFill>
                              <a:sysClr val="windowText" lastClr="000000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200" spc="-150">
                            <a:solidFill>
                              <a:sysClr val="windowText" lastClr="000000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𝑥</m:t>
                        </m:r>
                      </m:e>
                      <m:sup>
                        <m:r>
                          <a:rPr lang="en-US" altLang="ko-KR" sz="1200" spc="-150">
                            <a:solidFill>
                              <a:sysClr val="windowText" lastClr="000000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sz="12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spc="-150">
                            <a:solidFill>
                              <a:sysClr val="windowText" lastClr="000000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ko-KR" altLang="en-US" sz="1200" spc="-150">
                            <a:solidFill>
                              <a:sysClr val="windowText" lastClr="000000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𝛽</m:t>
                        </m:r>
                      </m:e>
                      <m:sub>
                        <m:r>
                          <a:rPr lang="en-US" altLang="ko-KR" sz="1200" spc="-150">
                            <a:solidFill>
                              <a:sysClr val="windowText" lastClr="000000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4</m:t>
                        </m:r>
                      </m:sub>
                    </m:sSub>
                    <m:sSup>
                      <m:sSupPr>
                        <m:ctrlPr>
                          <a:rPr lang="en-US" altLang="ko-KR" sz="1200" spc="-150">
                            <a:solidFill>
                              <a:sysClr val="windowText" lastClr="000000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200" spc="-150">
                            <a:solidFill>
                              <a:sysClr val="windowText" lastClr="000000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𝑥</m:t>
                        </m:r>
                      </m:e>
                      <m:sup>
                        <m:r>
                          <a:rPr lang="en-US" altLang="ko-KR" sz="1200" spc="-150">
                            <a:solidFill>
                              <a:sysClr val="windowText" lastClr="000000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4</m:t>
                        </m:r>
                      </m:sup>
                    </m:sSup>
                  </m:oMath>
                </a14:m>
                <a:endParaRPr lang="en-US" altLang="ko-KR" sz="12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40D6926-417B-4AD7-90FD-966171211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7271" y="4679757"/>
                <a:ext cx="1755278" cy="281167"/>
              </a:xfrm>
              <a:prstGeom prst="rect">
                <a:avLst/>
              </a:prstGeom>
              <a:blipFill>
                <a:blip r:embed="rId3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8F044E-6DCE-4F0C-A202-8C7DB8A7FC2C}"/>
                  </a:ext>
                </a:extLst>
              </p:cNvPr>
              <p:cNvSpPr txBox="1"/>
              <p:nvPr/>
            </p:nvSpPr>
            <p:spPr>
              <a:xfrm>
                <a:off x="8614110" y="4679757"/>
                <a:ext cx="1034532" cy="281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spc="-150">
                            <a:solidFill>
                              <a:sysClr val="windowText" lastClr="000000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ko-KR" altLang="en-US" sz="1200" spc="-150">
                            <a:solidFill>
                              <a:sysClr val="windowText" lastClr="000000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𝛽</m:t>
                        </m:r>
                      </m:e>
                      <m:sub>
                        <m:r>
                          <a:rPr lang="en-US" altLang="ko-KR" sz="1200" spc="-150">
                            <a:solidFill>
                              <a:sysClr val="windowText" lastClr="000000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0</m:t>
                        </m:r>
                      </m:sub>
                    </m:sSub>
                    <m:r>
                      <a:rPr lang="en-US" altLang="ko-KR" sz="1200" spc="-150">
                        <a:solidFill>
                          <a:sysClr val="windowText" lastClr="000000"/>
                        </a:solidFill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+</m:t>
                    </m:r>
                    <m:sSub>
                      <m:sSubPr>
                        <m:ctrlPr>
                          <a:rPr lang="en-US" altLang="ko-KR" sz="1200" spc="-150">
                            <a:solidFill>
                              <a:sysClr val="windowText" lastClr="000000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ko-KR" altLang="en-US" sz="1200" spc="-150">
                            <a:solidFill>
                              <a:sysClr val="windowText" lastClr="000000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𝛽</m:t>
                        </m:r>
                      </m:e>
                      <m:sub>
                        <m:r>
                          <a:rPr lang="en-US" altLang="ko-KR" sz="1200" spc="-150">
                            <a:solidFill>
                              <a:sysClr val="windowText" lastClr="000000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sz="1200" spc="-150">
                        <a:solidFill>
                          <a:sysClr val="windowText" lastClr="000000"/>
                        </a:solidFill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𝑥</m:t>
                    </m:r>
                  </m:oMath>
                </a14:m>
                <a:r>
                  <a:rPr lang="en-US" altLang="ko-KR" sz="12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spc="-150">
                            <a:solidFill>
                              <a:sysClr val="windowText" lastClr="000000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ko-KR" altLang="en-US" sz="1200" spc="-150">
                            <a:solidFill>
                              <a:sysClr val="windowText" lastClr="000000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𝛽</m:t>
                        </m:r>
                      </m:e>
                      <m:sub>
                        <m:r>
                          <a:rPr lang="en-US" altLang="ko-KR" sz="1200" spc="-150">
                            <a:solidFill>
                              <a:sysClr val="windowText" lastClr="000000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ko-KR" sz="1200" spc="-150">
                            <a:solidFill>
                              <a:sysClr val="windowText" lastClr="000000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pPr>
                      <m:e>
                        <m:r>
                          <a:rPr lang="en-US" altLang="ko-KR" sz="1200" spc="-150">
                            <a:solidFill>
                              <a:sysClr val="windowText" lastClr="000000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𝑥</m:t>
                        </m:r>
                      </m:e>
                      <m:sup>
                        <m:r>
                          <a:rPr lang="en-US" altLang="ko-KR" sz="1200" spc="-150">
                            <a:solidFill>
                              <a:sysClr val="windowText" lastClr="000000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2</m:t>
                        </m:r>
                      </m:sup>
                    </m:sSup>
                  </m:oMath>
                </a14:m>
                <a:endParaRPr lang="ko-KR" altLang="en-US" sz="12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8F044E-6DCE-4F0C-A202-8C7DB8A7F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110" y="4679757"/>
                <a:ext cx="1034532" cy="281167"/>
              </a:xfrm>
              <a:prstGeom prst="rect">
                <a:avLst/>
              </a:prstGeom>
              <a:blipFill>
                <a:blip r:embed="rId4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그룹 50">
            <a:extLst>
              <a:ext uri="{FF2B5EF4-FFF2-40B4-BE49-F238E27FC236}">
                <a16:creationId xmlns:a16="http://schemas.microsoft.com/office/drawing/2014/main" id="{F971C9FA-24D6-456C-9360-99DB296DD055}"/>
              </a:ext>
            </a:extLst>
          </p:cNvPr>
          <p:cNvGrpSpPr/>
          <p:nvPr/>
        </p:nvGrpSpPr>
        <p:grpSpPr>
          <a:xfrm>
            <a:off x="2552729" y="2752721"/>
            <a:ext cx="2105890" cy="1874982"/>
            <a:chOff x="1445123" y="2986521"/>
            <a:chExt cx="2105890" cy="1874982"/>
          </a:xfrm>
        </p:grpSpPr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2F877682-46BF-449A-839A-C74F94C1BE4F}"/>
                </a:ext>
              </a:extLst>
            </p:cNvPr>
            <p:cNvSpPr/>
            <p:nvPr/>
          </p:nvSpPr>
          <p:spPr>
            <a:xfrm>
              <a:off x="1463595" y="3209582"/>
              <a:ext cx="2087418" cy="1265024"/>
            </a:xfrm>
            <a:custGeom>
              <a:avLst/>
              <a:gdLst>
                <a:gd name="connsiteX0" fmla="*/ 0 w 2087418"/>
                <a:gd name="connsiteY0" fmla="*/ 1070030 h 1265024"/>
                <a:gd name="connsiteX1" fmla="*/ 83127 w 2087418"/>
                <a:gd name="connsiteY1" fmla="*/ 1227048 h 1265024"/>
                <a:gd name="connsiteX2" fmla="*/ 286327 w 2087418"/>
                <a:gd name="connsiteY2" fmla="*/ 1236285 h 1265024"/>
                <a:gd name="connsiteX3" fmla="*/ 563418 w 2087418"/>
                <a:gd name="connsiteY3" fmla="*/ 894539 h 1265024"/>
                <a:gd name="connsiteX4" fmla="*/ 609600 w 2087418"/>
                <a:gd name="connsiteY4" fmla="*/ 405012 h 1265024"/>
                <a:gd name="connsiteX5" fmla="*/ 942109 w 2087418"/>
                <a:gd name="connsiteY5" fmla="*/ 515848 h 1265024"/>
                <a:gd name="connsiteX6" fmla="*/ 1080655 w 2087418"/>
                <a:gd name="connsiteY6" fmla="*/ 654394 h 1265024"/>
                <a:gd name="connsiteX7" fmla="*/ 1320800 w 2087418"/>
                <a:gd name="connsiteY7" fmla="*/ 220285 h 1265024"/>
                <a:gd name="connsiteX8" fmla="*/ 1625600 w 2087418"/>
                <a:gd name="connsiteY8" fmla="*/ 7848 h 1265024"/>
                <a:gd name="connsiteX9" fmla="*/ 2087418 w 2087418"/>
                <a:gd name="connsiteY9" fmla="*/ 44794 h 126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418" h="1265024">
                  <a:moveTo>
                    <a:pt x="0" y="1070030"/>
                  </a:moveTo>
                  <a:cubicBezTo>
                    <a:pt x="17703" y="1134684"/>
                    <a:pt x="35406" y="1199339"/>
                    <a:pt x="83127" y="1227048"/>
                  </a:cubicBezTo>
                  <a:cubicBezTo>
                    <a:pt x="130848" y="1254757"/>
                    <a:pt x="206279" y="1291703"/>
                    <a:pt x="286327" y="1236285"/>
                  </a:cubicBezTo>
                  <a:cubicBezTo>
                    <a:pt x="366375" y="1180867"/>
                    <a:pt x="509539" y="1033084"/>
                    <a:pt x="563418" y="894539"/>
                  </a:cubicBezTo>
                  <a:cubicBezTo>
                    <a:pt x="617297" y="755994"/>
                    <a:pt x="546485" y="468127"/>
                    <a:pt x="609600" y="405012"/>
                  </a:cubicBezTo>
                  <a:cubicBezTo>
                    <a:pt x="672715" y="341897"/>
                    <a:pt x="863600" y="474284"/>
                    <a:pt x="942109" y="515848"/>
                  </a:cubicBezTo>
                  <a:cubicBezTo>
                    <a:pt x="1020618" y="557412"/>
                    <a:pt x="1017540" y="703654"/>
                    <a:pt x="1080655" y="654394"/>
                  </a:cubicBezTo>
                  <a:cubicBezTo>
                    <a:pt x="1143770" y="605134"/>
                    <a:pt x="1229976" y="328043"/>
                    <a:pt x="1320800" y="220285"/>
                  </a:cubicBezTo>
                  <a:cubicBezTo>
                    <a:pt x="1411624" y="112527"/>
                    <a:pt x="1497830" y="37096"/>
                    <a:pt x="1625600" y="7848"/>
                  </a:cubicBezTo>
                  <a:cubicBezTo>
                    <a:pt x="1753370" y="-21400"/>
                    <a:pt x="2019685" y="40176"/>
                    <a:pt x="2087418" y="44794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450458CD-DEEE-4EB6-9052-2029561AF374}"/>
                </a:ext>
              </a:extLst>
            </p:cNvPr>
            <p:cNvCxnSpPr/>
            <p:nvPr/>
          </p:nvCxnSpPr>
          <p:spPr>
            <a:xfrm>
              <a:off x="1445123" y="2986521"/>
              <a:ext cx="0" cy="18749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67090CDB-88EE-40DD-8A1F-19773E6A62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5123" y="4861503"/>
              <a:ext cx="205970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순서도: 연결자 8">
              <a:extLst>
                <a:ext uri="{FF2B5EF4-FFF2-40B4-BE49-F238E27FC236}">
                  <a16:creationId xmlns:a16="http://schemas.microsoft.com/office/drawing/2014/main" id="{B368E65F-2E9F-4425-BD95-BE9ACD05ABCA}"/>
                </a:ext>
              </a:extLst>
            </p:cNvPr>
            <p:cNvSpPr/>
            <p:nvPr/>
          </p:nvSpPr>
          <p:spPr>
            <a:xfrm>
              <a:off x="1657558" y="4381212"/>
              <a:ext cx="108000" cy="108000"/>
            </a:xfrm>
            <a:prstGeom prst="flowChartConnector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순서도: 연결자 30">
              <a:extLst>
                <a:ext uri="{FF2B5EF4-FFF2-40B4-BE49-F238E27FC236}">
                  <a16:creationId xmlns:a16="http://schemas.microsoft.com/office/drawing/2014/main" id="{B6A09270-096F-4342-920F-BA2D2A9ACE1D}"/>
                </a:ext>
              </a:extLst>
            </p:cNvPr>
            <p:cNvSpPr/>
            <p:nvPr/>
          </p:nvSpPr>
          <p:spPr>
            <a:xfrm>
              <a:off x="1948504" y="4086059"/>
              <a:ext cx="108000" cy="108000"/>
            </a:xfrm>
            <a:prstGeom prst="flowChartConnector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순서도: 연결자 31">
              <a:extLst>
                <a:ext uri="{FF2B5EF4-FFF2-40B4-BE49-F238E27FC236}">
                  <a16:creationId xmlns:a16="http://schemas.microsoft.com/office/drawing/2014/main" id="{7BF16B63-5AEA-4148-B1E8-179B14DCB838}"/>
                </a:ext>
              </a:extLst>
            </p:cNvPr>
            <p:cNvSpPr/>
            <p:nvPr/>
          </p:nvSpPr>
          <p:spPr>
            <a:xfrm>
              <a:off x="2056504" y="3541750"/>
              <a:ext cx="108000" cy="108000"/>
            </a:xfrm>
            <a:prstGeom prst="flowChartConnector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순서도: 연결자 32">
              <a:extLst>
                <a:ext uri="{FF2B5EF4-FFF2-40B4-BE49-F238E27FC236}">
                  <a16:creationId xmlns:a16="http://schemas.microsoft.com/office/drawing/2014/main" id="{5A357A4E-FE83-45A9-B116-80ECD07BD3D8}"/>
                </a:ext>
              </a:extLst>
            </p:cNvPr>
            <p:cNvSpPr/>
            <p:nvPr/>
          </p:nvSpPr>
          <p:spPr>
            <a:xfrm>
              <a:off x="2474977" y="3808192"/>
              <a:ext cx="108000" cy="108000"/>
            </a:xfrm>
            <a:prstGeom prst="flowChartConnector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순서도: 연결자 33">
              <a:extLst>
                <a:ext uri="{FF2B5EF4-FFF2-40B4-BE49-F238E27FC236}">
                  <a16:creationId xmlns:a16="http://schemas.microsoft.com/office/drawing/2014/main" id="{17A75E3A-220A-4B75-920E-AAE9BA149F7F}"/>
                </a:ext>
              </a:extLst>
            </p:cNvPr>
            <p:cNvSpPr/>
            <p:nvPr/>
          </p:nvSpPr>
          <p:spPr>
            <a:xfrm>
              <a:off x="2733594" y="3401448"/>
              <a:ext cx="108000" cy="108000"/>
            </a:xfrm>
            <a:prstGeom prst="flowChartConnector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순서도: 연결자 34">
              <a:extLst>
                <a:ext uri="{FF2B5EF4-FFF2-40B4-BE49-F238E27FC236}">
                  <a16:creationId xmlns:a16="http://schemas.microsoft.com/office/drawing/2014/main" id="{BCCC6966-3D5A-41E1-B4D9-323C354DE605}"/>
                </a:ext>
              </a:extLst>
            </p:cNvPr>
            <p:cNvSpPr/>
            <p:nvPr/>
          </p:nvSpPr>
          <p:spPr>
            <a:xfrm>
              <a:off x="3221148" y="3202568"/>
              <a:ext cx="108000" cy="108000"/>
            </a:xfrm>
            <a:prstGeom prst="flowChartConnector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A67CFFE-CA09-4CB8-B40E-06FC6F6CABFD}"/>
              </a:ext>
            </a:extLst>
          </p:cNvPr>
          <p:cNvGrpSpPr/>
          <p:nvPr/>
        </p:nvGrpSpPr>
        <p:grpSpPr>
          <a:xfrm>
            <a:off x="7993522" y="2760541"/>
            <a:ext cx="2184400" cy="1874982"/>
            <a:chOff x="4978031" y="2984330"/>
            <a:chExt cx="2184400" cy="1874982"/>
          </a:xfrm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EBB6C25F-DE68-498E-B1C8-2F0A0C9B8AFD}"/>
                </a:ext>
              </a:extLst>
            </p:cNvPr>
            <p:cNvSpPr/>
            <p:nvPr/>
          </p:nvSpPr>
          <p:spPr>
            <a:xfrm>
              <a:off x="5029569" y="3162012"/>
              <a:ext cx="2132862" cy="1625600"/>
            </a:xfrm>
            <a:custGeom>
              <a:avLst/>
              <a:gdLst>
                <a:gd name="connsiteX0" fmla="*/ 8499 w 2132862"/>
                <a:gd name="connsiteY0" fmla="*/ 1625600 h 1625600"/>
                <a:gd name="connsiteX1" fmla="*/ 137808 w 2132862"/>
                <a:gd name="connsiteY1" fmla="*/ 1302327 h 1625600"/>
                <a:gd name="connsiteX2" fmla="*/ 959844 w 2132862"/>
                <a:gd name="connsiteY2" fmla="*/ 406400 h 1625600"/>
                <a:gd name="connsiteX3" fmla="*/ 2132862 w 2132862"/>
                <a:gd name="connsiteY3" fmla="*/ 0 h 162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2862" h="1625600">
                  <a:moveTo>
                    <a:pt x="8499" y="1625600"/>
                  </a:moveTo>
                  <a:cubicBezTo>
                    <a:pt x="-6126" y="1565563"/>
                    <a:pt x="-20750" y="1505527"/>
                    <a:pt x="137808" y="1302327"/>
                  </a:cubicBezTo>
                  <a:cubicBezTo>
                    <a:pt x="296366" y="1099127"/>
                    <a:pt x="627335" y="623454"/>
                    <a:pt x="959844" y="406400"/>
                  </a:cubicBezTo>
                  <a:cubicBezTo>
                    <a:pt x="1292353" y="189346"/>
                    <a:pt x="1915807" y="72351"/>
                    <a:pt x="2132862" y="0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CA33A0A-E981-4652-B284-CC721525B10F}"/>
                </a:ext>
              </a:extLst>
            </p:cNvPr>
            <p:cNvCxnSpPr/>
            <p:nvPr/>
          </p:nvCxnSpPr>
          <p:spPr>
            <a:xfrm>
              <a:off x="4978031" y="2984330"/>
              <a:ext cx="0" cy="18749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AD8A8433-8499-4EA3-872C-FE5FCF4D8A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78031" y="4859312"/>
              <a:ext cx="205970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순서도: 연결자 37">
              <a:extLst>
                <a:ext uri="{FF2B5EF4-FFF2-40B4-BE49-F238E27FC236}">
                  <a16:creationId xmlns:a16="http://schemas.microsoft.com/office/drawing/2014/main" id="{D22FDFBC-4916-4313-951D-C66F29EA6F2B}"/>
                </a:ext>
              </a:extLst>
            </p:cNvPr>
            <p:cNvSpPr/>
            <p:nvPr/>
          </p:nvSpPr>
          <p:spPr>
            <a:xfrm>
              <a:off x="5190466" y="4379021"/>
              <a:ext cx="108000" cy="108000"/>
            </a:xfrm>
            <a:prstGeom prst="flowChartConnector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순서도: 연결자 38">
              <a:extLst>
                <a:ext uri="{FF2B5EF4-FFF2-40B4-BE49-F238E27FC236}">
                  <a16:creationId xmlns:a16="http://schemas.microsoft.com/office/drawing/2014/main" id="{40EB3F71-2370-49D0-B41D-D8A810A888EC}"/>
                </a:ext>
              </a:extLst>
            </p:cNvPr>
            <p:cNvSpPr/>
            <p:nvPr/>
          </p:nvSpPr>
          <p:spPr>
            <a:xfrm>
              <a:off x="5481412" y="4083868"/>
              <a:ext cx="108000" cy="108000"/>
            </a:xfrm>
            <a:prstGeom prst="flowChartConnector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순서도: 연결자 39">
              <a:extLst>
                <a:ext uri="{FF2B5EF4-FFF2-40B4-BE49-F238E27FC236}">
                  <a16:creationId xmlns:a16="http://schemas.microsoft.com/office/drawing/2014/main" id="{B614988F-C2D7-4FF3-B992-4A69BADE5090}"/>
                </a:ext>
              </a:extLst>
            </p:cNvPr>
            <p:cNvSpPr/>
            <p:nvPr/>
          </p:nvSpPr>
          <p:spPr>
            <a:xfrm>
              <a:off x="5589412" y="3539559"/>
              <a:ext cx="108000" cy="108000"/>
            </a:xfrm>
            <a:prstGeom prst="flowChartConnector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순서도: 연결자 40">
              <a:extLst>
                <a:ext uri="{FF2B5EF4-FFF2-40B4-BE49-F238E27FC236}">
                  <a16:creationId xmlns:a16="http://schemas.microsoft.com/office/drawing/2014/main" id="{2CB9EC9A-54E9-44A7-969A-99C22371643C}"/>
                </a:ext>
              </a:extLst>
            </p:cNvPr>
            <p:cNvSpPr/>
            <p:nvPr/>
          </p:nvSpPr>
          <p:spPr>
            <a:xfrm>
              <a:off x="6007885" y="3806001"/>
              <a:ext cx="108000" cy="108000"/>
            </a:xfrm>
            <a:prstGeom prst="flowChartConnector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순서도: 연결자 41">
              <a:extLst>
                <a:ext uri="{FF2B5EF4-FFF2-40B4-BE49-F238E27FC236}">
                  <a16:creationId xmlns:a16="http://schemas.microsoft.com/office/drawing/2014/main" id="{2DBA6A2B-56D0-4499-9175-51B762B39A1D}"/>
                </a:ext>
              </a:extLst>
            </p:cNvPr>
            <p:cNvSpPr/>
            <p:nvPr/>
          </p:nvSpPr>
          <p:spPr>
            <a:xfrm>
              <a:off x="6266502" y="3399257"/>
              <a:ext cx="108000" cy="108000"/>
            </a:xfrm>
            <a:prstGeom prst="flowChartConnector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순서도: 연결자 42">
              <a:extLst>
                <a:ext uri="{FF2B5EF4-FFF2-40B4-BE49-F238E27FC236}">
                  <a16:creationId xmlns:a16="http://schemas.microsoft.com/office/drawing/2014/main" id="{E2B3B773-FBD0-4C81-97AE-A81992BD8318}"/>
                </a:ext>
              </a:extLst>
            </p:cNvPr>
            <p:cNvSpPr/>
            <p:nvPr/>
          </p:nvSpPr>
          <p:spPr>
            <a:xfrm>
              <a:off x="6754056" y="3200377"/>
              <a:ext cx="108000" cy="108000"/>
            </a:xfrm>
            <a:prstGeom prst="flowChartConnector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2613CC04-5F13-4A63-A3F3-8058E9EF53E9}"/>
              </a:ext>
            </a:extLst>
          </p:cNvPr>
          <p:cNvSpPr/>
          <p:nvPr/>
        </p:nvSpPr>
        <p:spPr>
          <a:xfrm>
            <a:off x="5340701" y="3177926"/>
            <a:ext cx="1549538" cy="67563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1000CC2-DEC5-43F1-A6C7-CBB122E583F3}"/>
              </a:ext>
            </a:extLst>
          </p:cNvPr>
          <p:cNvSpPr txBox="1"/>
          <p:nvPr/>
        </p:nvSpPr>
        <p:spPr>
          <a:xfrm>
            <a:off x="5497665" y="3377243"/>
            <a:ext cx="1235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모델 과적합을 해결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6CB97B-7AAA-4ADA-A77E-444D98889FA5}"/>
                  </a:ext>
                </a:extLst>
              </p:cNvPr>
              <p:cNvSpPr txBox="1"/>
              <p:nvPr/>
            </p:nvSpPr>
            <p:spPr>
              <a:xfrm>
                <a:off x="4667500" y="5127311"/>
                <a:ext cx="2857000" cy="700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𝐿</m:t>
                      </m:r>
                      <m:d>
                        <m:dPr>
                          <m:ctrl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dPr>
                        <m:e>
                          <m:r>
                            <a:rPr lang="ko-KR" altLang="en-US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𝛽</m:t>
                          </m:r>
                        </m:e>
                      </m:d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𝑚𝑖𝑛</m:t>
                          </m:r>
                        </m:e>
                        <m:sub>
                          <m:r>
                            <a:rPr lang="ko-KR" altLang="en-US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𝛽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𝑖</m:t>
                          </m:r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=1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pPr>
                            <m:e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KoPubWorld돋움체_Pro Medium" panose="00000600000000000000" pitchFamily="50" charset="-127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KoPubWorld돋움체_Pro Medium" panose="00000600000000000000" pitchFamily="50" charset="-127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KoPubWorld돋움체_Pro Medium" panose="00000600000000000000" pitchFamily="50" charset="-127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KoPubWorld돋움체_Pro Medium" panose="00000600000000000000" pitchFamily="50" charset="-127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KoPubWorld돋움체_Pro Medium" panose="00000600000000000000" pitchFamily="50" charset="-127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KoPubWorld돋움체_Pro Medium" panose="00000600000000000000" pitchFamily="50" charset="-127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KoPubWorld돋움체_Pro Medium" panose="00000600000000000000" pitchFamily="50" charset="-127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+</m:t>
                          </m:r>
                        </m:e>
                      </m:nary>
                      <m:r>
                        <a:rPr lang="ko-KR" altLang="en-US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𝑗</m:t>
                          </m:r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bSupPr>
                            <m:e>
                              <m:r>
                                <a:rPr lang="ko-KR" altLang="en-US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6CB97B-7AAA-4ADA-A77E-444D98889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500" y="5127311"/>
                <a:ext cx="2857000" cy="700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왼쪽 중괄호 56">
            <a:extLst>
              <a:ext uri="{FF2B5EF4-FFF2-40B4-BE49-F238E27FC236}">
                <a16:creationId xmlns:a16="http://schemas.microsoft.com/office/drawing/2014/main" id="{D46485BD-FA91-418B-BF8D-0CD56CC7F7FF}"/>
              </a:ext>
            </a:extLst>
          </p:cNvPr>
          <p:cNvSpPr/>
          <p:nvPr/>
        </p:nvSpPr>
        <p:spPr>
          <a:xfrm rot="16200000">
            <a:off x="6085037" y="5346011"/>
            <a:ext cx="246356" cy="1050122"/>
          </a:xfrm>
          <a:prstGeom prst="leftBrac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60" name="왼쪽 중괄호 59">
            <a:extLst>
              <a:ext uri="{FF2B5EF4-FFF2-40B4-BE49-F238E27FC236}">
                <a16:creationId xmlns:a16="http://schemas.microsoft.com/office/drawing/2014/main" id="{C8707F76-D6D7-4B06-A011-63A0D343FBDB}"/>
              </a:ext>
            </a:extLst>
          </p:cNvPr>
          <p:cNvSpPr/>
          <p:nvPr/>
        </p:nvSpPr>
        <p:spPr>
          <a:xfrm rot="16200000">
            <a:off x="7122085" y="5475967"/>
            <a:ext cx="246356" cy="790211"/>
          </a:xfrm>
          <a:prstGeom prst="leftBrac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386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7F6006E4-B142-4BFD-8B01-CEBDF7860C61}"/>
              </a:ext>
            </a:extLst>
          </p:cNvPr>
          <p:cNvSpPr/>
          <p:nvPr/>
        </p:nvSpPr>
        <p:spPr>
          <a:xfrm>
            <a:off x="9190182" y="291627"/>
            <a:ext cx="1052945" cy="96351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Kernel-based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6CC28-E25D-4F78-A447-9A5E526BE279}"/>
                  </a:ext>
                </a:extLst>
              </p:cNvPr>
              <p:cNvSpPr txBox="1"/>
              <p:nvPr/>
            </p:nvSpPr>
            <p:spPr>
              <a:xfrm>
                <a:off x="935666" y="943166"/>
                <a:ext cx="11174818" cy="273882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Ridge Regression</a:t>
                </a:r>
                <a:r>
                  <a:rPr lang="ko-KR" altLang="en-US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이란</a:t>
                </a:r>
                <a:r>
                  <a:rPr lang="en-US" altLang="ko-KR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?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정규화 컨셉이 사용되며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수식에 정규화 항인 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L2-norm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이 추가된 형태의 회귀 모델</a:t>
                </a:r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Ridge Regression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은 편향을 높이고 분산을 줄여서 일반화를 진행하는 기법임</a:t>
                </a:r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수식은 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RSS(residual sum of squares)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와 페널티 항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(L2-norm)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으로 구성됨</a:t>
                </a:r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𝑖</m:t>
                          </m:r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pPr>
                            <m:e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KoPubWorld돋움체_Pro Medium" panose="00000600000000000000" pitchFamily="50" charset="-127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KoPubWorld돋움체_Pro Medium" panose="00000600000000000000" pitchFamily="50" charset="-127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KoPubWorld돋움체_Pro Medium" panose="00000600000000000000" pitchFamily="50" charset="-127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KoPubWorld돋움체_Pro Medium" panose="00000600000000000000" pitchFamily="50" charset="-127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600" spc="-150">
                                      <a:solidFill>
                                        <a:sysClr val="windowText" lastClr="000000"/>
                                      </a:solidFill>
                                      <a:latin typeface="KoPubWorld돋움체_Pro Medium" panose="00000600000000000000" pitchFamily="50" charset="-127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KoPubWorld돋움체_Pro Medium" panose="00000600000000000000" pitchFamily="50" charset="-127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KoPubWorld돋움체_Pro Medium" panose="00000600000000000000" pitchFamily="50" charset="-127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KoPubWorld돋움체_Pro Medium" panose="00000600000000000000" pitchFamily="50" charset="-127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𝑗</m:t>
                                  </m:r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KoPubWorld돋움체_Pro Medium" panose="00000600000000000000" pitchFamily="50" charset="-127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KoPubWorld돋움체_Pro Medium" panose="00000600000000000000" pitchFamily="50" charset="-127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𝑝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KoPubWorld돋움체_Pro Medium" panose="00000600000000000000" pitchFamily="50" charset="-127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KoPubWorld돋움체_Pro Medium" panose="00000600000000000000" pitchFamily="50" charset="-127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KoPubWorld돋움체_Pro Medium" panose="00000600000000000000" pitchFamily="50" charset="-127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KoPubWorld돋움체_Pro Medium" panose="00000600000000000000" pitchFamily="50" charset="-127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KoPubWorld돋움체_Pro Medium" panose="00000600000000000000" pitchFamily="50" charset="-127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KoPubWorld돋움체_Pro Medium" panose="00000600000000000000" pitchFamily="50" charset="-127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KoPubWorld돋움체_Pro Medium" panose="00000600000000000000" pitchFamily="50" charset="-127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)</m:t>
                                  </m:r>
                                </m:e>
                              </m:nary>
                            </m:e>
                            <m:sup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+</m:t>
                      </m:r>
                      <m:r>
                        <a:rPr lang="ko-KR" altLang="en-US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𝑗</m:t>
                          </m:r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bSupPr>
                            <m:e>
                              <m:r>
                                <a:rPr lang="ko-KR" altLang="en-US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=</m:t>
                      </m:r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𝑅𝑆𝑆</m:t>
                      </m:r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+</m:t>
                      </m:r>
                      <m:r>
                        <a:rPr lang="ko-KR" altLang="en-US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𝑗</m:t>
                          </m:r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bSupPr>
                            <m:e>
                              <m:r>
                                <a:rPr lang="ko-KR" altLang="en-US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6CC28-E25D-4F78-A447-9A5E526BE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66" y="943166"/>
                <a:ext cx="11174818" cy="2738827"/>
              </a:xfrm>
              <a:prstGeom prst="rect">
                <a:avLst/>
              </a:prstGeom>
              <a:blipFill>
                <a:blip r:embed="rId3"/>
                <a:stretch>
                  <a:fillRect l="-3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6CB97B-7AAA-4ADA-A77E-444D98889FA5}"/>
                  </a:ext>
                </a:extLst>
              </p:cNvPr>
              <p:cNvSpPr txBox="1"/>
              <p:nvPr/>
            </p:nvSpPr>
            <p:spPr>
              <a:xfrm>
                <a:off x="8164148" y="347965"/>
                <a:ext cx="2857000" cy="700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𝐿</m:t>
                      </m:r>
                      <m:d>
                        <m:dPr>
                          <m:ctrl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dPr>
                        <m:e>
                          <m:r>
                            <a:rPr lang="ko-KR" altLang="en-US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𝛽</m:t>
                          </m:r>
                        </m:e>
                      </m:d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𝑚𝑖𝑛</m:t>
                          </m:r>
                        </m:e>
                        <m:sub>
                          <m:r>
                            <a:rPr lang="ko-KR" altLang="en-US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𝛽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𝑖</m:t>
                          </m:r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=1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pPr>
                            <m:e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KoPubWorld돋움체_Pro Medium" panose="00000600000000000000" pitchFamily="50" charset="-127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KoPubWorld돋움체_Pro Medium" panose="00000600000000000000" pitchFamily="50" charset="-127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KoPubWorld돋움체_Pro Medium" panose="00000600000000000000" pitchFamily="50" charset="-127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KoPubWorld돋움체_Pro Medium" panose="00000600000000000000" pitchFamily="50" charset="-127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KoPubWorld돋움체_Pro Medium" panose="00000600000000000000" pitchFamily="50" charset="-127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KoPubWorld돋움체_Pro Medium" panose="00000600000000000000" pitchFamily="50" charset="-127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KoPubWorld돋움체_Pro Medium" panose="00000600000000000000" pitchFamily="50" charset="-127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+</m:t>
                          </m:r>
                        </m:e>
                      </m:nary>
                      <m:r>
                        <a:rPr lang="ko-KR" altLang="en-US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𝑗</m:t>
                          </m:r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bSupPr>
                            <m:e>
                              <m:r>
                                <a:rPr lang="ko-KR" altLang="en-US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ko-KR" altLang="en-US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6CB97B-7AAA-4ADA-A77E-444D98889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148" y="347965"/>
                <a:ext cx="2857000" cy="700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0162CE7-6B73-443D-9848-7337F62DAEE6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7287494" y="1114038"/>
            <a:ext cx="2056888" cy="19791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velog.velcdn.com/images%2Fhyesukim1%2Fpost%2Fe69678c7-1805-4e82-9012-0a26a5860b63%2Fimage.png">
            <a:extLst>
              <a:ext uri="{FF2B5EF4-FFF2-40B4-BE49-F238E27FC236}">
                <a16:creationId xmlns:a16="http://schemas.microsoft.com/office/drawing/2014/main" id="{7CE666A9-41C7-4D30-B1D1-C39C673E5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66" y="3852865"/>
            <a:ext cx="1939089" cy="22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983420E-7A1A-4ED6-8218-6FA0932BA5F6}"/>
              </a:ext>
            </a:extLst>
          </p:cNvPr>
          <p:cNvSpPr txBox="1"/>
          <p:nvPr/>
        </p:nvSpPr>
        <p:spPr>
          <a:xfrm>
            <a:off x="963101" y="5307818"/>
            <a:ext cx="1071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L2-norm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45E54F-3E5D-477E-99DA-1488713880E2}"/>
              </a:ext>
            </a:extLst>
          </p:cNvPr>
          <p:cNvSpPr txBox="1"/>
          <p:nvPr/>
        </p:nvSpPr>
        <p:spPr>
          <a:xfrm>
            <a:off x="2513174" y="4226311"/>
            <a:ext cx="511694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빨간 선 중앙</a:t>
            </a:r>
            <a:r>
              <a:rPr lang="en-US" altLang="ko-KR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선형회귀 모델의 </a:t>
            </a:r>
            <a:r>
              <a:rPr lang="en-US" altLang="ko-KR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MSE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가 최소가 되는 지점</a:t>
            </a:r>
            <a:endParaRPr lang="en-US" altLang="ko-KR" sz="1600" spc="-150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녹색 원</a:t>
            </a:r>
            <a:r>
              <a:rPr lang="en-US" altLang="ko-KR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L2-norm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으로 제약을 </a:t>
            </a:r>
            <a:r>
              <a:rPr lang="ko-KR" altLang="en-US" sz="1600" spc="-150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걸어둔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것을 의미</a:t>
            </a:r>
            <a:endParaRPr lang="en-US" altLang="ko-KR" sz="1600" spc="-150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녹색원이 작아질수록 </a:t>
            </a:r>
            <a:r>
              <a:rPr lang="en-US" altLang="ko-KR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L2-norm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이 감소하고 제약이 커짐</a:t>
            </a:r>
            <a:endParaRPr lang="en-US" altLang="ko-KR" sz="1600" spc="-150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빨간 선과 녹색 원의 접점</a:t>
            </a:r>
            <a:r>
              <a:rPr lang="en-US" altLang="ko-KR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Ridge estimate point</a:t>
            </a:r>
            <a:endParaRPr lang="ko-KR" altLang="en-US" sz="1600" spc="-150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397CCFE6-6E8F-429C-B158-73242CF64F65}"/>
              </a:ext>
            </a:extLst>
          </p:cNvPr>
          <p:cNvSpPr/>
          <p:nvPr/>
        </p:nvSpPr>
        <p:spPr>
          <a:xfrm>
            <a:off x="7440452" y="4749279"/>
            <a:ext cx="1122540" cy="492946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D118E9-514B-471F-A8F6-6E3AC42FF218}"/>
              </a:ext>
            </a:extLst>
          </p:cNvPr>
          <p:cNvSpPr txBox="1"/>
          <p:nvPr/>
        </p:nvSpPr>
        <p:spPr>
          <a:xfrm>
            <a:off x="8108777" y="4595643"/>
            <a:ext cx="381625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en-US" altLang="ko-KR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“</a:t>
            </a:r>
            <a:r>
              <a:rPr lang="ko-KR" altLang="en-US" sz="1600" spc="-150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실제값과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1600" spc="-150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추정값의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차이를 작도록 하되</a:t>
            </a:r>
            <a:r>
              <a:rPr lang="en-US" altLang="ko-KR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</a:p>
          <a:p>
            <a:pPr lvl="1" algn="ctr">
              <a:lnSpc>
                <a:spcPct val="150000"/>
              </a:lnSpc>
            </a:pP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회귀계수 크기가 작도록 고려하는 선을 찾자</a:t>
            </a:r>
            <a:r>
              <a:rPr lang="en-US" altLang="ko-KR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”</a:t>
            </a:r>
            <a:endParaRPr lang="ko-KR" altLang="en-US" sz="1600" spc="-150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82091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Kernel-based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6CC28-E25D-4F78-A447-9A5E526BE279}"/>
                  </a:ext>
                </a:extLst>
              </p:cNvPr>
              <p:cNvSpPr txBox="1"/>
              <p:nvPr/>
            </p:nvSpPr>
            <p:spPr>
              <a:xfrm>
                <a:off x="935666" y="943166"/>
                <a:ext cx="11174818" cy="1954381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Support Vector Regression(SVR)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SVM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의 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Regression 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버전이며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앞서 설명한 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Ridge regression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과 개념적으로 유사한 회귀 모델임</a:t>
                </a:r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150" dirty="0" err="1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실제값과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spc="-150" dirty="0" err="1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추정값의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차이인 추정 오차를 적게 하면서 동시에 가능하면 단순한 함수를 사용하고자 함</a:t>
                </a:r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손실함수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(Loss function)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와 함수의 편형도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(Flatness)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를 하나의 목적함수로 설정함</a:t>
                </a:r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이때 </a:t>
                </a:r>
                <a14:m>
                  <m:oMath xmlns:m="http://schemas.openxmlformats.org/officeDocument/2006/math">
                    <m:r>
                      <a:rPr lang="ko-KR" altLang="en-US" sz="1600" spc="-150">
                        <a:solidFill>
                          <a:sysClr val="windowText" lastClr="000000"/>
                        </a:solidFill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𝜀</m:t>
                    </m:r>
                  </m:oMath>
                </a14:m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-tube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를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사용하여 손실함수를 구성함</a:t>
                </a:r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6CC28-E25D-4F78-A447-9A5E526BE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66" y="943166"/>
                <a:ext cx="11174818" cy="1954381"/>
              </a:xfrm>
              <a:prstGeom prst="rect">
                <a:avLst/>
              </a:prstGeom>
              <a:blipFill>
                <a:blip r:embed="rId3"/>
                <a:stretch>
                  <a:fillRect l="-327" b="-37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BFD328D4-7634-465C-89A0-90B7F304C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344" y="3431309"/>
            <a:ext cx="6086475" cy="2857500"/>
          </a:xfrm>
          <a:prstGeom prst="rect">
            <a:avLst/>
          </a:prstGeom>
        </p:spPr>
      </p:pic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23469BF2-7576-4CC3-B1A4-8BBD3AA72D0C}"/>
              </a:ext>
            </a:extLst>
          </p:cNvPr>
          <p:cNvSpPr/>
          <p:nvPr/>
        </p:nvSpPr>
        <p:spPr>
          <a:xfrm>
            <a:off x="7191792" y="4613586"/>
            <a:ext cx="1122540" cy="492946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3CDB218-866D-43DA-9240-EECEAC89A823}"/>
              </a:ext>
            </a:extLst>
          </p:cNvPr>
          <p:cNvSpPr txBox="1"/>
          <p:nvPr/>
        </p:nvSpPr>
        <p:spPr>
          <a:xfrm>
            <a:off x="7946304" y="4644615"/>
            <a:ext cx="38162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en-US" altLang="ko-KR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“SVR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은 데이터에 노이즈가 있다고 가정</a:t>
            </a:r>
            <a:r>
              <a:rPr lang="en-US" altLang="ko-KR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”</a:t>
            </a:r>
            <a:endParaRPr lang="ko-KR" altLang="en-US" sz="1600" spc="-150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1987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Kernel-based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8463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Overview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Shatter?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011118-4945-4491-8CFA-F5294D655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581" y="1789552"/>
            <a:ext cx="6741319" cy="455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41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Kernel-based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D328D4-7634-465C-89A0-90B7F304C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344" y="3431309"/>
            <a:ext cx="6086475" cy="2857500"/>
          </a:xfrm>
          <a:prstGeom prst="rect">
            <a:avLst/>
          </a:prstGeom>
        </p:spPr>
      </p:pic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23469BF2-7576-4CC3-B1A4-8BBD3AA72D0C}"/>
              </a:ext>
            </a:extLst>
          </p:cNvPr>
          <p:cNvSpPr/>
          <p:nvPr/>
        </p:nvSpPr>
        <p:spPr>
          <a:xfrm>
            <a:off x="7191792" y="4613586"/>
            <a:ext cx="1122540" cy="492946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3CDB218-866D-43DA-9240-EECEAC89A823}"/>
              </a:ext>
            </a:extLst>
          </p:cNvPr>
          <p:cNvSpPr txBox="1"/>
          <p:nvPr/>
        </p:nvSpPr>
        <p:spPr>
          <a:xfrm>
            <a:off x="7946304" y="4644615"/>
            <a:ext cx="38162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en-US" altLang="ko-KR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“SVR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은 데이터에 노이즈가 있다고 가정</a:t>
            </a:r>
            <a:r>
              <a:rPr lang="en-US" altLang="ko-KR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”</a:t>
            </a:r>
            <a:endParaRPr lang="ko-KR" altLang="en-US" sz="1600" spc="-150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018A01-BE4D-42A1-81F2-8EFAF4274992}"/>
              </a:ext>
            </a:extLst>
          </p:cNvPr>
          <p:cNvSpPr/>
          <p:nvPr/>
        </p:nvSpPr>
        <p:spPr>
          <a:xfrm>
            <a:off x="1185863" y="3048717"/>
            <a:ext cx="10576693" cy="324009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0980BA6-39DC-4E56-B4FC-CB86E6F4BDD9}"/>
              </a:ext>
            </a:extLst>
          </p:cNvPr>
          <p:cNvSpPr/>
          <p:nvPr/>
        </p:nvSpPr>
        <p:spPr>
          <a:xfrm>
            <a:off x="5597243" y="3611419"/>
            <a:ext cx="655782" cy="57265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6CC28-E25D-4F78-A447-9A5E526BE279}"/>
                  </a:ext>
                </a:extLst>
              </p:cNvPr>
              <p:cNvSpPr txBox="1"/>
              <p:nvPr/>
            </p:nvSpPr>
            <p:spPr>
              <a:xfrm>
                <a:off x="935666" y="943166"/>
                <a:ext cx="11174818" cy="4576702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Support Vector Regression(SVR) – Original problem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SVM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의 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Regression 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버전이며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 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앞서 설명한 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Ridge regression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과 개념적으로 유사한 회귀 모델임</a:t>
                </a:r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150" dirty="0" err="1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실제값과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spc="-150" dirty="0" err="1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추정값의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차이인 추정 오차를 적게 하면서 동시에 가능하면 단순한 함수를 사용하고자 함</a:t>
                </a:r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손실함수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(Loss function)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와 함수의 </a:t>
                </a:r>
                <a:r>
                  <a:rPr lang="ko-KR" altLang="en-US" sz="1600" spc="-150" dirty="0" err="1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편평도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(Flatness)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를 하나의 목적함수로 설정함</a:t>
                </a:r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이때 </a:t>
                </a:r>
                <a14:m>
                  <m:oMath xmlns:m="http://schemas.openxmlformats.org/officeDocument/2006/math">
                    <m:r>
                      <a:rPr lang="ko-KR" altLang="en-US" sz="1600" spc="-150">
                        <a:solidFill>
                          <a:sysClr val="windowText" lastClr="000000"/>
                        </a:solidFill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𝜀</m:t>
                    </m:r>
                  </m:oMath>
                </a14:m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-tube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를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사용하여 손실함수를 구성함</a:t>
                </a:r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𝑆𝑉𝑅</m:t>
                          </m:r>
                        </m:sub>
                      </m:sSub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fPr>
                        <m:num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+</m:t>
                      </m:r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𝑖</m:t>
                          </m:r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𝑛</m:t>
                          </m:r>
                        </m:sup>
                        <m:e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bSupPr>
                            <m:e>
                              <m:r>
                                <a:rPr lang="ko-KR" altLang="en-US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𝑠</m:t>
                      </m:r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.</m:t>
                      </m:r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𝑡</m:t>
                      </m:r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.         </m:t>
                      </m:r>
                      <m:d>
                        <m:dPr>
                          <m:ctrl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pPr>
                            <m:e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+</m:t>
                          </m:r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𝑏</m:t>
                          </m:r>
                        </m:e>
                      </m:d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≤</m:t>
                      </m:r>
                      <m:r>
                        <a:rPr lang="ko-KR" altLang="en-US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𝜀</m:t>
                      </m:r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sSubPr>
                        <m:e>
                          <m:r>
                            <a:rPr lang="ko-KR" altLang="en-US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𝜉</m:t>
                          </m:r>
                        </m:e>
                        <m:sub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                   </m:t>
                      </m:r>
                      <m:sSub>
                        <m:sSubPr>
                          <m:ctrl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−</m:t>
                      </m:r>
                      <m:d>
                        <m:dPr>
                          <m:ctrl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pPr>
                            <m:e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+</m:t>
                          </m:r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𝑏</m:t>
                          </m:r>
                        </m:e>
                      </m:d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≤</m:t>
                      </m:r>
                      <m:r>
                        <a:rPr lang="ko-KR" altLang="en-US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𝜀</m:t>
                      </m:r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+</m:t>
                      </m:r>
                      <m:sSubSup>
                        <m:sSubSupPr>
                          <m:ctrl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sSubSupPr>
                        <m:e>
                          <m:r>
                            <a:rPr lang="ko-KR" altLang="en-US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𝜉</m:t>
                          </m:r>
                        </m:e>
                        <m:sub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𝑖</m:t>
                          </m:r>
                        </m:sub>
                        <m:sup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sSubPr>
                        <m:e>
                          <m:r>
                            <a:rPr lang="ko-KR" altLang="en-US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𝜉</m:t>
                          </m:r>
                        </m:e>
                        <m:sub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𝑖</m:t>
                          </m:r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,</m:t>
                          </m:r>
                        </m:sub>
                      </m:sSub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    </m:t>
                      </m:r>
                      <m:sSubSup>
                        <m:sSubSupPr>
                          <m:ctrl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sSubSupPr>
                        <m:e>
                          <m:r>
                            <a:rPr lang="ko-KR" altLang="en-US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𝜉</m:t>
                          </m:r>
                        </m:e>
                        <m:sub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𝑖</m:t>
                          </m:r>
                        </m:sub>
                        <m:sup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∗</m:t>
                          </m:r>
                        </m:sup>
                      </m:sSubSup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   ≥0</m:t>
                      </m:r>
                    </m:oMath>
                  </m:oMathPara>
                </a14:m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6CC28-E25D-4F78-A447-9A5E526BE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66" y="943166"/>
                <a:ext cx="11174818" cy="4576702"/>
              </a:xfrm>
              <a:prstGeom prst="rect">
                <a:avLst/>
              </a:prstGeom>
              <a:blipFill>
                <a:blip r:embed="rId4"/>
                <a:stretch>
                  <a:fillRect l="-3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타원 13">
            <a:extLst>
              <a:ext uri="{FF2B5EF4-FFF2-40B4-BE49-F238E27FC236}">
                <a16:creationId xmlns:a16="http://schemas.microsoft.com/office/drawing/2014/main" id="{DC14F183-008D-4187-B316-61F99879B6A7}"/>
              </a:ext>
            </a:extLst>
          </p:cNvPr>
          <p:cNvSpPr/>
          <p:nvPr/>
        </p:nvSpPr>
        <p:spPr>
          <a:xfrm>
            <a:off x="6521692" y="3476435"/>
            <a:ext cx="1024420" cy="92007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B553C89-78A7-43B7-AD67-ECBF28699282}"/>
              </a:ext>
            </a:extLst>
          </p:cNvPr>
          <p:cNvCxnSpPr>
            <a:cxnSpLocks/>
          </p:cNvCxnSpPr>
          <p:nvPr/>
        </p:nvCxnSpPr>
        <p:spPr>
          <a:xfrm>
            <a:off x="4782502" y="2438400"/>
            <a:ext cx="1082589" cy="12376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4CCD8FC-6F1F-4B04-A01D-AA323BD8BC9F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2788385" y="2429880"/>
            <a:ext cx="4245517" cy="10465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732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Kernel-based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158504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Support Vector Regression(SVR) – </a:t>
            </a:r>
            <a:r>
              <a:rPr lang="en-US" altLang="ko-KR" spc="-150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Lagrangian</a:t>
            </a:r>
            <a:r>
              <a:rPr lang="en-US" altLang="ko-KR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Primal problem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Original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problem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은 </a:t>
            </a:r>
            <a:r>
              <a:rPr lang="en-US" altLang="ko-KR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QP(Quadratic program)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으로 바로 풀 수 있지만</a:t>
            </a:r>
            <a:r>
              <a:rPr lang="en-US" altLang="ko-KR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4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개의 제약식을 만족하며 푸는 것은 쉽지 않음</a:t>
            </a:r>
            <a:endParaRPr lang="en-US" altLang="ko-KR" sz="1600" spc="-150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0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Lagrangian</a:t>
            </a:r>
            <a:r>
              <a:rPr lang="en-US" altLang="ko-KR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multiplier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를 사용해서 제약이 없는 </a:t>
            </a:r>
            <a:r>
              <a:rPr lang="en-US" altLang="ko-KR" sz="1600" spc="-150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Lagrangian</a:t>
            </a:r>
            <a:r>
              <a:rPr lang="en-US" altLang="ko-KR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Primal problem</a:t>
            </a: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으로 변형하여 풀 수 있음</a:t>
            </a:r>
            <a:endParaRPr lang="en-US" altLang="ko-KR" sz="1600" spc="-150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커널 함수를 사용하기 용이한 수식으로 재구성됨</a:t>
            </a:r>
            <a:endParaRPr lang="en-US" altLang="ko-KR" sz="1600" spc="-150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5BA7DF6E-ABC4-462C-B825-EAFC9712EEE8}"/>
                  </a:ext>
                </a:extLst>
              </p:cNvPr>
              <p:cNvSpPr/>
              <p:nvPr/>
            </p:nvSpPr>
            <p:spPr>
              <a:xfrm>
                <a:off x="375175" y="2694023"/>
                <a:ext cx="11441651" cy="14699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𝑃</m:t>
                          </m:r>
                        </m:sub>
                      </m:sSub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fPr>
                        <m:num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2</m:t>
                          </m:r>
                        </m:sup>
                      </m:sSup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+</m:t>
                      </m:r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𝐶</m:t>
                      </m:r>
                      <m:nary>
                        <m:naryPr>
                          <m:chr m:val="∑"/>
                          <m:ctrl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𝑖</m:t>
                          </m:r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𝑛</m:t>
                          </m:r>
                        </m:sup>
                        <m:e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bSupPr>
                            <m:e>
                              <m:r>
                                <a:rPr lang="ko-KR" altLang="en-US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)</m:t>
                          </m:r>
                        </m:e>
                      </m:nary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𝑖</m:t>
                          </m:r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𝑛</m:t>
                          </m:r>
                        </m:sup>
                        <m:e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sSubPr>
                        <m:e>
                          <m:r>
                            <a:rPr lang="ko-KR" altLang="en-US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𝜉</m:t>
                          </m:r>
                        </m:e>
                        <m:sub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∗</m:t>
                          </m:r>
                        </m:sup>
                      </m:sSup>
                      <m:sSubSup>
                        <m:sSubSupPr>
                          <m:ctrl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sSubSupPr>
                        <m:e>
                          <m:r>
                            <a:rPr lang="ko-KR" altLang="en-US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𝜉</m:t>
                          </m:r>
                        </m:e>
                        <m:sub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𝑖</m:t>
                          </m:r>
                        </m:sub>
                        <m:sup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∗</m:t>
                          </m:r>
                        </m:sup>
                      </m:sSubSup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)−</m:t>
                      </m:r>
                      <m:nary>
                        <m:naryPr>
                          <m:chr m:val="∑"/>
                          <m:ctrl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𝑖</m:t>
                          </m:r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(</m:t>
                          </m:r>
                          <m:r>
                            <a:rPr lang="ko-KR" altLang="en-US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𝜀</m:t>
                          </m:r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pPr>
                            <m:e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−</m:t>
                          </m:r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𝑏</m:t>
                          </m:r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)−</m:t>
                          </m:r>
                          <m:nary>
                            <m:naryPr>
                              <m:chr m:val="∑"/>
                              <m:ctrlP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𝑖</m:t>
                              </m:r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KoPubWorld돋움체_Pro Medium" panose="00000600000000000000" pitchFamily="50" charset="-127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KoPubWorld돋움체_Pro Medium" panose="00000600000000000000" pitchFamily="50" charset="-127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KoPubWorld돋움체_Pro Medium" panose="00000600000000000000" pitchFamily="50" charset="-127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KoPubWorld돋움체_Pro Medium" panose="00000600000000000000" pitchFamily="50" charset="-127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KoPubWorld돋움체_Pro Medium" panose="00000600000000000000" pitchFamily="50" charset="-127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 </m:t>
                              </m:r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(</m:t>
                              </m:r>
                              <m:r>
                                <a:rPr lang="ko-KR" altLang="en-US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𝜀</m:t>
                              </m:r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KoPubWorld돋움체_Pro Medium" panose="00000600000000000000" pitchFamily="50" charset="-127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KoPubWorld돋움체_Pro Medium" panose="00000600000000000000" pitchFamily="50" charset="-127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KoPubWorld돋움체_Pro Medium" panose="00000600000000000000" pitchFamily="50" charset="-127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KoPubWorld돋움체_Pro Medium" panose="00000600000000000000" pitchFamily="50" charset="-127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KoPubWorld돋움체_Pro Medium" panose="00000600000000000000" pitchFamily="50" charset="-127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KoPubWorld돋움체_Pro Medium" panose="00000600000000000000" pitchFamily="50" charset="-127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KoPubWorld돋움체_Pro Medium" panose="00000600000000000000" pitchFamily="50" charset="-127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KoPubWorld돋움체_Pro Medium" panose="00000600000000000000" pitchFamily="50" charset="-127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KoPubWorld돋움체_Pro Medium" panose="00000600000000000000" pitchFamily="50" charset="-127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KoPubWorld돋움체_Pro Medium" panose="00000600000000000000" pitchFamily="50" charset="-127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KoPubWorld돋움체_Pro Medium" panose="00000600000000000000" pitchFamily="50" charset="-127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KoPubWorld돋움체_Pro Medium" panose="00000600000000000000" pitchFamily="50" charset="-127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KoPubWorld돋움체_Pro Medium" panose="00000600000000000000" pitchFamily="50" charset="-127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KoPubWorld돋움체_Pro Medium" panose="00000600000000000000" pitchFamily="50" charset="-127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−</m:t>
                              </m:r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𝑏</m:t>
                              </m:r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sSupPr>
                        <m:e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∗</m:t>
                          </m:r>
                        </m:sup>
                      </m:sSup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≥0</m:t>
                      </m:r>
                    </m:oMath>
                  </m:oMathPara>
                </a14:m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5BA7DF6E-ABC4-462C-B825-EAFC9712EE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75" y="2694023"/>
                <a:ext cx="11441651" cy="14699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08A50EB3-7534-4536-98B5-1E1D53CC2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019" y="389729"/>
            <a:ext cx="1803587" cy="1106874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0FD70E18-3DDE-45F4-A147-820090C291CD}"/>
              </a:ext>
            </a:extLst>
          </p:cNvPr>
          <p:cNvSpPr/>
          <p:nvPr/>
        </p:nvSpPr>
        <p:spPr>
          <a:xfrm>
            <a:off x="1157338" y="4903873"/>
            <a:ext cx="1739772" cy="57725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CCF7F9-CCA5-4319-833B-F6B74124D06E}"/>
              </a:ext>
            </a:extLst>
          </p:cNvPr>
          <p:cNvSpPr txBox="1"/>
          <p:nvPr/>
        </p:nvSpPr>
        <p:spPr>
          <a:xfrm>
            <a:off x="1548228" y="5053999"/>
            <a:ext cx="9579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KKT conditions</a:t>
            </a:r>
            <a:endParaRPr lang="ko-KR" altLang="en-US" sz="1200" spc="-150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B2BB22D-524D-4F1D-B632-3389B580EA72}"/>
                  </a:ext>
                </a:extLst>
              </p:cNvPr>
              <p:cNvSpPr/>
              <p:nvPr/>
            </p:nvSpPr>
            <p:spPr>
              <a:xfrm>
                <a:off x="2472442" y="4472910"/>
                <a:ext cx="8568554" cy="1439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spc="-150" smtClean="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fPr>
                        <m:num>
                          <m:r>
                            <a:rPr lang="ko-KR" altLang="en-US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𝜕</m:t>
                          </m:r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𝜕</m:t>
                          </m:r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𝑏</m:t>
                          </m:r>
                        </m:den>
                      </m:f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𝑖</m:t>
                          </m:r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𝑛</m:t>
                          </m:r>
                        </m:sup>
                        <m:e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KoPubWorld돋움체_Pro Medium" panose="00000600000000000000" pitchFamily="50" charset="-127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600" spc="-150">
                                      <a:solidFill>
                                        <a:sysClr val="windowText" lastClr="000000"/>
                                      </a:solidFill>
                                      <a:latin typeface="KoPubWorld돋움체_Pro Medium" panose="00000600000000000000" pitchFamily="50" charset="-127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KoPubWorld돋움체_Pro Medium" panose="00000600000000000000" pitchFamily="50" charset="-127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)</m:t>
                          </m:r>
                        </m:e>
                      </m:nary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=0</m:t>
                      </m:r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                        </m:t>
                      </m:r>
                      <m:f>
                        <m:fPr>
                          <m:ctrl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fPr>
                        <m:num>
                          <m:r>
                            <a:rPr lang="ko-KR" altLang="en-US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𝜕</m:t>
                          </m:r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𝜕</m:t>
                          </m:r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𝑊</m:t>
                          </m:r>
                        </m:den>
                      </m:f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=</m:t>
                      </m:r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𝑊</m:t>
                      </m:r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𝑖</m:t>
                          </m:r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KoPubWorld돋움체_Pro Medium" panose="00000600000000000000" pitchFamily="50" charset="-127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600" spc="-150">
                                      <a:solidFill>
                                        <a:sysClr val="windowText" lastClr="000000"/>
                                      </a:solidFill>
                                      <a:latin typeface="KoPubWorld돋움체_Pro Medium" panose="00000600000000000000" pitchFamily="50" charset="-127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KoPubWorld돋움체_Pro Medium" panose="00000600000000000000" pitchFamily="50" charset="-127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KoPubWorld돋움체_Pro Medium" panose="00000600000000000000" pitchFamily="50" charset="-127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KoPubWorld돋움체_Pro Medium" panose="00000600000000000000" pitchFamily="50" charset="-127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KoPubWorld돋움체_Pro Medium" panose="00000600000000000000" pitchFamily="50" charset="-127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KoPubWorld돋움체_Pro Medium" panose="00000600000000000000" pitchFamily="50" charset="-127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KoPubWorld돋움체_Pro Medium" panose="00000600000000000000" pitchFamily="50" charset="-127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=0</m:t>
                      </m:r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                       </m:t>
                      </m:r>
                      <m:f>
                        <m:fPr>
                          <m:ctrl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fPr>
                        <m:num>
                          <m:r>
                            <a:rPr lang="ko-KR" altLang="en-US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𝜕</m:t>
                          </m:r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𝐿</m:t>
                          </m:r>
                        </m:num>
                        <m:den>
                          <m:r>
                            <a:rPr lang="ko-KR" altLang="en-US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𝜕</m:t>
                          </m:r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𝑊</m:t>
                          </m:r>
                        </m:den>
                      </m:f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=</m:t>
                      </m:r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𝐶</m:t>
                      </m:r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−</m:t>
                      </m:r>
                      <m:sSup>
                        <m:sSupPr>
                          <m:ctrl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∗</m:t>
                          </m:r>
                        </m:sup>
                      </m:sSup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−</m:t>
                      </m:r>
                      <m:sSup>
                        <m:sSupPr>
                          <m:ctrl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∗</m:t>
                          </m:r>
                        </m:sup>
                      </m:sSup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=0</m:t>
                      </m:r>
                    </m:oMath>
                  </m:oMathPara>
                </a14:m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                                                               </a:t>
                </a:r>
                <a14:m>
                  <m:oMath xmlns:m="http://schemas.openxmlformats.org/officeDocument/2006/math">
                    <m:r>
                      <a:rPr lang="en-US" altLang="ko-KR" sz="1600" b="0" i="0" spc="-15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    </m:t>
                    </m:r>
                    <m:r>
                      <a:rPr lang="en-US" altLang="ko-KR" sz="1600" spc="-150">
                        <a:solidFill>
                          <a:sysClr val="windowText" lastClr="000000"/>
                        </a:solidFill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⇒  </m:t>
                    </m:r>
                    <m:r>
                      <a:rPr lang="en-US" altLang="ko-KR" sz="1600" spc="-150">
                        <a:solidFill>
                          <a:sysClr val="windowText" lastClr="000000"/>
                        </a:solidFill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𝑊</m:t>
                    </m:r>
                    <m:r>
                      <a:rPr lang="en-US" altLang="ko-KR" sz="1600" spc="-150">
                        <a:solidFill>
                          <a:sysClr val="windowText" lastClr="000000"/>
                        </a:solidFill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=1</m:t>
                        </m:r>
                      </m:sub>
                      <m:sup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altLang="ko-KR" sz="1600" spc="-150">
                                <a:solidFill>
                                  <a:sysClr val="windowText" lastClr="000000"/>
                                </a:solidFill>
                                <a:latin typeface="KoPubWorld돋움체_Pro Medium" panose="00000600000000000000" pitchFamily="50" charset="-127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spc="-150">
                                    <a:solidFill>
                                      <a:sysClr val="windowText" lastClr="000000"/>
                                    </a:solidFill>
                                    <a:latin typeface="KoPubWorld돋움체_Pro Medium" panose="00000600000000000000" pitchFamily="50" charset="-127"/>
                                    <a:ea typeface="KoPubWorld돋움체_Pro Medium" panose="00000600000000000000" pitchFamily="50" charset="-127"/>
                                    <a:cs typeface="KoPubWorld돋움체_Pro Medium" panose="00000600000000000000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1600" spc="-150">
                                    <a:solidFill>
                                      <a:sysClr val="windowText" lastClr="000000"/>
                                    </a:solidFill>
                                    <a:latin typeface="KoPubWorld돋움체_Pro Medium" panose="00000600000000000000" pitchFamily="50" charset="-127"/>
                                    <a:ea typeface="KoPubWorld돋움체_Pro Medium" panose="00000600000000000000" pitchFamily="50" charset="-127"/>
                                    <a:cs typeface="KoPubWorld돋움체_Pro Medium" panose="00000600000000000000" pitchFamily="50" charset="-127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ko-KR" sz="1600" spc="-150">
                                    <a:solidFill>
                                      <a:sysClr val="windowText" lastClr="000000"/>
                                    </a:solidFill>
                                    <a:latin typeface="KoPubWorld돋움체_Pro Medium" panose="00000600000000000000" pitchFamily="50" charset="-127"/>
                                    <a:ea typeface="KoPubWorld돋움체_Pro Medium" panose="00000600000000000000" pitchFamily="50" charset="-127"/>
                                    <a:cs typeface="KoPubWorld돋움체_Pro Medium" panose="00000600000000000000" pitchFamily="50" charset="-127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sz="1600" spc="-150">
                                <a:solidFill>
                                  <a:sysClr val="windowText" lastClr="000000"/>
                                </a:solidFill>
                                <a:latin typeface="KoPubWorld돋움체_Pro Medium" panose="00000600000000000000" pitchFamily="50" charset="-127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ko-KR" sz="1600" spc="-150">
                                    <a:solidFill>
                                      <a:sysClr val="windowText" lastClr="000000"/>
                                    </a:solidFill>
                                    <a:latin typeface="KoPubWorld돋움체_Pro Medium" panose="00000600000000000000" pitchFamily="50" charset="-127"/>
                                    <a:ea typeface="KoPubWorld돋움체_Pro Medium" panose="00000600000000000000" pitchFamily="50" charset="-127"/>
                                    <a:cs typeface="KoPubWorld돋움체_Pro Medium" panose="00000600000000000000" pitchFamily="50" charset="-127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ko-KR" sz="1600" spc="-150">
                                        <a:solidFill>
                                          <a:sysClr val="windowText" lastClr="000000"/>
                                        </a:solidFill>
                                        <a:latin typeface="KoPubWorld돋움체_Pro Medium" panose="00000600000000000000" pitchFamily="50" charset="-127"/>
                                        <a:ea typeface="KoPubWorld돋움체_Pro Medium" panose="00000600000000000000" pitchFamily="50" charset="-127"/>
                                        <a:cs typeface="KoPubWorld돋움체_Pro Medium" panose="00000600000000000000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600" spc="-150">
                                        <a:solidFill>
                                          <a:sysClr val="windowText" lastClr="000000"/>
                                        </a:solidFill>
                                        <a:latin typeface="KoPubWorld돋움체_Pro Medium" panose="00000600000000000000" pitchFamily="50" charset="-127"/>
                                        <a:ea typeface="KoPubWorld돋움체_Pro Medium" panose="00000600000000000000" pitchFamily="50" charset="-127"/>
                                        <a:cs typeface="KoPubWorld돋움체_Pro Medium" panose="00000600000000000000" pitchFamily="50" charset="-127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ko-KR" sz="1600" spc="-150">
                                        <a:solidFill>
                                          <a:sysClr val="windowText" lastClr="000000"/>
                                        </a:solidFill>
                                        <a:latin typeface="KoPubWorld돋움체_Pro Medium" panose="00000600000000000000" pitchFamily="50" charset="-127"/>
                                        <a:ea typeface="KoPubWorld돋움체_Pro Medium" panose="00000600000000000000" pitchFamily="50" charset="-127"/>
                                        <a:cs typeface="KoPubWorld돋움체_Pro Medium" panose="00000600000000000000" pitchFamily="50" charset="-127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ko-KR" sz="1600" spc="-150">
                                    <a:solidFill>
                                      <a:sysClr val="windowText" lastClr="000000"/>
                                    </a:solidFill>
                                    <a:latin typeface="KoPubWorld돋움체_Pro Medium" panose="00000600000000000000" pitchFamily="50" charset="-127"/>
                                    <a:ea typeface="KoPubWorld돋움체_Pro Medium" panose="00000600000000000000" pitchFamily="50" charset="-127"/>
                                    <a:cs typeface="KoPubWorld돋움체_Pro Medium" panose="00000600000000000000" pitchFamily="50" charset="-127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sSub>
                          <m:sSubPr>
                            <m:ctrlPr>
                              <a:rPr lang="en-US" altLang="ko-KR" sz="1600" spc="-150">
                                <a:solidFill>
                                  <a:sysClr val="windowText" lastClr="000000"/>
                                </a:solidFill>
                                <a:latin typeface="KoPubWorld돋움체_Pro Medium" panose="00000600000000000000" pitchFamily="50" charset="-127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600" spc="-150">
                                <a:solidFill>
                                  <a:sysClr val="windowText" lastClr="000000"/>
                                </a:solidFill>
                                <a:latin typeface="KoPubWorld돋움체_Pro Medium" panose="00000600000000000000" pitchFamily="50" charset="-127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 spc="-150">
                                <a:solidFill>
                                  <a:sysClr val="windowText" lastClr="000000"/>
                                </a:solidFill>
                                <a:latin typeface="KoPubWorld돋움체_Pro Medium" panose="00000600000000000000" pitchFamily="50" charset="-127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ko-KR" sz="1600" b="0" i="0" spc="-15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                                             </m:t>
                    </m:r>
                    <m:r>
                      <a:rPr lang="en-US" altLang="ko-KR" sz="1600" spc="-15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⇒</m:t>
                    </m:r>
                    <m:r>
                      <a:rPr lang="en-US" altLang="ko-KR" sz="1600" b="0" i="1" spc="-15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𝐶</m:t>
                    </m:r>
                    <m:r>
                      <a:rPr lang="en-US" altLang="ko-KR" sz="1600" b="0" i="1" spc="-15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=</m:t>
                    </m:r>
                    <m:sSup>
                      <m:sSupPr>
                        <m:ctrlPr>
                          <a:rPr lang="en-US" altLang="ko-KR" sz="1600" i="1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sz="1600" i="1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</m:ctrlPr>
                          </m:sSubPr>
                          <m:e>
                            <m:r>
                              <a:rPr lang="ko-KR" altLang="en-US" sz="1600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ko-KR" sz="1600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∗</m:t>
                        </m:r>
                      </m:sup>
                    </m:sSup>
                    <m:r>
                      <a:rPr lang="en-US" altLang="ko-KR" sz="1600" spc="-15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−</m:t>
                    </m:r>
                    <m:sSup>
                      <m:sSupPr>
                        <m:ctrlPr>
                          <a:rPr lang="en-US" altLang="ko-KR" sz="1600" i="1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sz="1600" i="1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</m:ctrlPr>
                          </m:sSubPr>
                          <m:e>
                            <m:r>
                              <a:rPr lang="ko-KR" altLang="en-US" sz="1600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  <m:t>𝜂</m:t>
                            </m:r>
                          </m:e>
                          <m:sub>
                            <m:r>
                              <a:rPr lang="en-US" altLang="ko-KR" sz="1600" spc="-15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KoPubWorld돋움체_Pro Medium" panose="00000600000000000000" pitchFamily="50" charset="-127"/>
                                <a:cs typeface="KoPubWorld돋움체_Pro Medium" panose="00000600000000000000" pitchFamily="50" charset="-127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∗</m:t>
                        </m:r>
                      </m:sup>
                    </m:sSup>
                  </m:oMath>
                </a14:m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B2BB22D-524D-4F1D-B632-3389B580EA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2442" y="4472910"/>
                <a:ext cx="8568554" cy="1439177"/>
              </a:xfrm>
              <a:prstGeom prst="rect">
                <a:avLst/>
              </a:prstGeom>
              <a:blipFill>
                <a:blip r:embed="rId5"/>
                <a:stretch>
                  <a:fillRect b="-377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93D94B0-EA06-4806-831A-5F090FC7AD5D}"/>
              </a:ext>
            </a:extLst>
          </p:cNvPr>
          <p:cNvSpPr txBox="1"/>
          <p:nvPr/>
        </p:nvSpPr>
        <p:spPr>
          <a:xfrm>
            <a:off x="3491346" y="5964870"/>
            <a:ext cx="39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36F411-E2DF-4409-9575-558CF861BAE9}"/>
              </a:ext>
            </a:extLst>
          </p:cNvPr>
          <p:cNvSpPr txBox="1"/>
          <p:nvPr/>
        </p:nvSpPr>
        <p:spPr>
          <a:xfrm>
            <a:off x="6359556" y="5964870"/>
            <a:ext cx="39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8EBDFC-F2D0-4774-9233-B9D4D0490854}"/>
              </a:ext>
            </a:extLst>
          </p:cNvPr>
          <p:cNvSpPr txBox="1"/>
          <p:nvPr/>
        </p:nvSpPr>
        <p:spPr>
          <a:xfrm>
            <a:off x="9298674" y="5964870"/>
            <a:ext cx="39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(3)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61890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Kernel-based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6CC28-E25D-4F78-A447-9A5E526BE279}"/>
                  </a:ext>
                </a:extLst>
              </p:cNvPr>
              <p:cNvSpPr txBox="1"/>
              <p:nvPr/>
            </p:nvSpPr>
            <p:spPr>
              <a:xfrm>
                <a:off x="935666" y="943166"/>
                <a:ext cx="11174818" cy="121571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Support Vector Regression(SVR) – </a:t>
                </a:r>
                <a:r>
                  <a:rPr lang="en-US" altLang="ko-KR" spc="-150" dirty="0" err="1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Lagrangian</a:t>
                </a:r>
                <a:r>
                  <a:rPr lang="en-US" altLang="ko-KR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Dual problem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spc="-150" dirty="0" err="1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Lagrangian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primal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spc="-150" dirty="0" err="1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proble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에서 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KKT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조건에 의해 미지수의 미분 값이 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0</a:t>
                </a:r>
                <a:r>
                  <a:rPr lang="ko-KR" altLang="en-US" sz="1600" spc="-150" dirty="0" err="1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일때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,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3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개의 조건 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(1), (2), (3)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을 얻게 됨</a:t>
                </a:r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이때 </a:t>
                </a:r>
                <a:r>
                  <a:rPr lang="en-US" altLang="ko-KR" sz="1600" spc="-150" dirty="0" err="1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Lagrangian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multiplier </a:t>
                </a:r>
                <a14:m>
                  <m:oMath xmlns:m="http://schemas.openxmlformats.org/officeDocument/2006/math">
                    <m:r>
                      <a:rPr lang="ko-KR" altLang="en-US" sz="1600" i="1" spc="-15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𝛼</m:t>
                    </m:r>
                  </m:oMath>
                </a14:m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를 구하기 위해서 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3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가지 조건을 사용하여 </a:t>
                </a:r>
                <a:r>
                  <a:rPr lang="en-US" altLang="ko-KR" sz="1600" spc="-150" dirty="0" err="1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Lagrangian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dual problem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으로 재구성</a:t>
                </a:r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6CC28-E25D-4F78-A447-9A5E526BE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66" y="943166"/>
                <a:ext cx="11174818" cy="1215717"/>
              </a:xfrm>
              <a:prstGeom prst="rect">
                <a:avLst/>
              </a:prstGeom>
              <a:blipFill>
                <a:blip r:embed="rId3"/>
                <a:stretch>
                  <a:fillRect l="-327" b="-65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5BA7DF6E-ABC4-462C-B825-EAFC9712EEE8}"/>
                  </a:ext>
                </a:extLst>
              </p:cNvPr>
              <p:cNvSpPr/>
              <p:nvPr/>
            </p:nvSpPr>
            <p:spPr>
              <a:xfrm>
                <a:off x="375174" y="2309009"/>
                <a:ext cx="11441651" cy="21963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spc="-150" smtClean="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600" b="0" i="0" spc="-15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D</m:t>
                          </m:r>
                        </m:sub>
                      </m:sSub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fPr>
                        <m:num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𝑖</m:t>
                          </m:r>
                          <m:r>
                            <m:rPr>
                              <m:brk m:alnAt="23"/>
                            </m:rPr>
                            <a:rPr lang="en-US" altLang="ko-KR" sz="1600" b="0" i="0" spc="-15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spc="-15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j</m:t>
                          </m:r>
                          <m:r>
                            <a:rPr lang="en-US" altLang="ko-KR" sz="1600" b="0" i="0" spc="-15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=</m:t>
                          </m:r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altLang="ko-KR" sz="1600" i="1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1600" i="1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sz="1600" i="1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600" i="1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600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altLang="ko-KR" sz="1600" i="1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1600" i="1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sz="1600" i="1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pc="-150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600" i="1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600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1600" b="0" i="1" spc="-150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en-US" altLang="ko-KR" sz="1600" i="1" spc="-15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bSupPr>
                            <m:e>
                              <m:r>
                                <a:rPr lang="en-US" altLang="ko-KR" sz="1600" b="0" i="1" spc="-15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600" b="0" i="1" spc="-15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1600" b="0" i="1" spc="-15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1600" i="1" spc="-15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pc="-15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600" b="0" i="1" spc="-15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altLang="ko-KR" sz="1600" i="1" spc="-15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KoPubWorld돋움체_Pro Medium" panose="00000600000000000000" pitchFamily="50" charset="-127"/>
                        </a:rPr>
                        <m:t>ε</m:t>
                      </m:r>
                      <m:nary>
                        <m:naryPr>
                          <m:chr m:val="∑"/>
                          <m:ctrl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𝑖</m:t>
                          </m:r>
                          <m:r>
                            <m:rPr>
                              <m:brk m:alnAt="23"/>
                            </m:rPr>
                            <a:rPr lang="en-US" altLang="ko-KR" sz="1600" b="0" i="0" spc="-15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spc="-15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j</m:t>
                          </m:r>
                          <m:r>
                            <m:rPr>
                              <m:brk m:alnAt="23"/>
                            </m:r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𝑛</m:t>
                          </m:r>
                        </m:sup>
                        <m:e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sz="1600" i="1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sz="1600" i="1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600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ko-KR" sz="1600" b="0" i="0" spc="-15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600" i="1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)−</m:t>
                      </m:r>
                      <m:nary>
                        <m:naryPr>
                          <m:chr m:val="∑"/>
                          <m:ctrl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𝑖</m:t>
                          </m:r>
                          <m:r>
                            <m:rPr>
                              <m:brk m:alnAt="23"/>
                            </m:rPr>
                            <a:rPr lang="en-US" altLang="ko-KR" sz="1600" b="0" i="0" spc="-15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spc="-15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j</m:t>
                          </m:r>
                          <m:r>
                            <m:rPr>
                              <m:brk m:alnAt="23"/>
                            </m:r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 b="0" i="0" spc="-15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sz="1600" i="1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sz="1600" i="1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600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600" i="1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600" i="1" spc="-150" dirty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s</m:t>
                      </m:r>
                      <m:r>
                        <a:rPr lang="en-US" altLang="ko-KR" sz="1600" b="0" i="1" spc="-150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.</m:t>
                      </m:r>
                      <m:r>
                        <a:rPr lang="en-US" altLang="ko-KR" sz="1600" b="0" i="1" spc="-150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𝑡</m:t>
                      </m:r>
                      <m:r>
                        <a:rPr lang="en-US" altLang="ko-KR" sz="1600" b="0" i="1" spc="-150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.     </m:t>
                      </m:r>
                      <m:nary>
                        <m:naryPr>
                          <m:chr m:val="∑"/>
                          <m:ctrlPr>
                            <a:rPr lang="en-US" altLang="ko-KR" sz="1600" i="1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𝑖</m:t>
                          </m:r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=</m:t>
                          </m:r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𝑛</m:t>
                          </m:r>
                        </m:sup>
                        <m:e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600" i="1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600" b="0" i="1" spc="-15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ko-KR" sz="1600" i="1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sz="1600" i="1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600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en-US" altLang="ko-KR" sz="1600" b="0" i="0" spc="-15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)=0,</m:t>
                      </m:r>
                      <m:sSup>
                        <m:sSupPr>
                          <m:ctrl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sSupPr>
                        <m:e>
                          <m:r>
                            <a:rPr lang="en-US" altLang="ko-KR" sz="1600" b="0" i="1" spc="-15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        </m:t>
                          </m:r>
                          <m:sSub>
                            <m:sSubPr>
                              <m:ctrlPr>
                                <a:rPr lang="en-US" altLang="ko-KR" sz="1600" i="1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600" b="0" i="0" spc="-15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∗</m:t>
                          </m:r>
                        </m:sup>
                      </m:sSup>
                      <m:r>
                        <a:rPr lang="en-US" altLang="ko-KR" sz="1600" i="1" spc="-15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KoPubWorld돋움체_Pro Medium" panose="00000600000000000000" pitchFamily="50" charset="-127"/>
                        </a:rPr>
                        <m:t>∈</m:t>
                      </m:r>
                      <m:r>
                        <a:rPr lang="en-US" altLang="ko-KR" sz="1600" b="0" i="1" spc="-15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KoPubWorld돋움체_Pro Medium" panose="00000600000000000000" pitchFamily="50" charset="-127"/>
                        </a:rPr>
                        <m:t>[0,</m:t>
                      </m:r>
                      <m:r>
                        <a:rPr lang="en-US" altLang="ko-KR" sz="1600" b="0" i="1" spc="-15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KoPubWorld돋움체_Pro Medium" panose="00000600000000000000" pitchFamily="50" charset="-127"/>
                        </a:rPr>
                        <m:t>𝐶</m:t>
                      </m:r>
                      <m:r>
                        <a:rPr lang="en-US" altLang="ko-KR" sz="1600" b="0" i="1" spc="-15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KoPubWorld돋움체_Pro Medium" panose="00000600000000000000" pitchFamily="50" charset="-127"/>
                        </a:rPr>
                        <m:t>]</m:t>
                      </m:r>
                    </m:oMath>
                  </m:oMathPara>
                </a14:m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5BA7DF6E-ABC4-462C-B825-EAFC9712EE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74" y="2309009"/>
                <a:ext cx="11441651" cy="21963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0FD70E18-3DDE-45F4-A147-820090C291CD}"/>
              </a:ext>
            </a:extLst>
          </p:cNvPr>
          <p:cNvSpPr/>
          <p:nvPr/>
        </p:nvSpPr>
        <p:spPr>
          <a:xfrm>
            <a:off x="1157338" y="4903873"/>
            <a:ext cx="1739772" cy="57725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CCF7F9-CCA5-4319-833B-F6B74124D06E}"/>
              </a:ext>
            </a:extLst>
          </p:cNvPr>
          <p:cNvSpPr txBox="1"/>
          <p:nvPr/>
        </p:nvSpPr>
        <p:spPr>
          <a:xfrm>
            <a:off x="1463148" y="5053999"/>
            <a:ext cx="1128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Decision Function</a:t>
            </a:r>
            <a:endParaRPr lang="ko-KR" altLang="en-US" sz="1200" spc="-150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B2BB22D-524D-4F1D-B632-3389B580EA72}"/>
                  </a:ext>
                </a:extLst>
              </p:cNvPr>
              <p:cNvSpPr/>
              <p:nvPr/>
            </p:nvSpPr>
            <p:spPr>
              <a:xfrm>
                <a:off x="1811722" y="4276542"/>
                <a:ext cx="8568554" cy="21089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spc="-15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𝑊</m:t>
                      </m:r>
                      <m:r>
                        <a:rPr lang="en-US" altLang="ko-KR" sz="1600" spc="-15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1600" i="1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𝑖</m:t>
                          </m:r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altLang="ko-KR" sz="1600" i="1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1600" i="1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sz="1600" i="1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600" i="1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600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ko-KR" sz="1600" i="1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ko-KR" sz="1600" b="0" i="1" spc="-15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         </m:t>
                      </m:r>
                      <m:r>
                        <a:rPr lang="en-US" altLang="ko-KR" sz="1600" i="1" spc="-15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KoPubWorld돋움체_Pro Medium" panose="00000600000000000000" pitchFamily="50" charset="-127"/>
                        </a:rPr>
                        <m:t>⇒</m:t>
                      </m:r>
                      <m:r>
                        <a:rPr lang="en-US" altLang="ko-KR" sz="1600" b="0" i="1" spc="-15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KoPubWorld돋움체_Pro Medium" panose="00000600000000000000" pitchFamily="50" charset="-127"/>
                        </a:rPr>
                        <m:t>        </m:t>
                      </m:r>
                      <m:r>
                        <a:rPr lang="en-US" altLang="ko-KR" sz="1600" b="0" i="1" spc="-15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KoPubWorld돋움체_Pro Medium" panose="00000600000000000000" pitchFamily="50" charset="-127"/>
                        </a:rPr>
                        <m:t>𝑓</m:t>
                      </m:r>
                      <m:d>
                        <m:dPr>
                          <m:ctrlPr>
                            <a:rPr lang="en-US" altLang="ko-KR" sz="1600" b="0" i="1" spc="-15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KoPubWorld돋움체_Pro Medium" panose="00000600000000000000" pitchFamily="50" charset="-127"/>
                            </a:rPr>
                          </m:ctrlPr>
                        </m:dPr>
                        <m:e>
                          <m:r>
                            <a:rPr lang="en-US" altLang="ko-KR" sz="1600" b="0" i="1" spc="-15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KoPubWorld돋움체_Pro Medium" panose="00000600000000000000" pitchFamily="50" charset="-127"/>
                            </a:rPr>
                            <m:t>𝑥</m:t>
                          </m:r>
                        </m:e>
                      </m:d>
                      <m:r>
                        <a:rPr lang="en-US" altLang="ko-KR" sz="1600" b="0" i="1" spc="-15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KoPubWorld돋움체_Pro Medium" panose="00000600000000000000" pitchFamily="50" charset="-127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1600" i="1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𝑖</m:t>
                          </m:r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altLang="ko-KR" sz="1600" i="1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1600" i="1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sz="1600" i="1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600" i="1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600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en-US" altLang="ko-KR" sz="1600" i="1" spc="-15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bSupPr>
                            <m:e>
                              <m:r>
                                <a:rPr lang="en-US" altLang="ko-KR" sz="1600" b="0" i="1" spc="-15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600" b="0" i="1" spc="-15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1600" b="0" i="1" spc="-15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1600" i="1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600" b="0" i="1" spc="-15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+</m:t>
                          </m:r>
                          <m:r>
                            <a:rPr lang="en-US" altLang="ko-KR" sz="1600" b="0" i="1" spc="-15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KoPubWorld돋움체_Pro Medium" panose="00000600000000000000" pitchFamily="50" charset="-127"/>
                        </a:rPr>
                        <m:t>⇒        </m:t>
                      </m:r>
                      <m:r>
                        <a:rPr lang="en-US" altLang="ko-KR" sz="1600" b="0" i="1" spc="-15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KoPubWorld돋움체_Pro Medium" panose="00000600000000000000" pitchFamily="50" charset="-127"/>
                        </a:rPr>
                        <m:t>𝑏</m:t>
                      </m:r>
                      <m:r>
                        <a:rPr lang="en-US" altLang="ko-KR" sz="1600" b="0" i="1" spc="-15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KoPubWorld돋움체_Pro Medium" panose="00000600000000000000" pitchFamily="50" charset="-127"/>
                        </a:rPr>
                        <m:t>=</m:t>
                      </m:r>
                      <m:r>
                        <a:rPr lang="en-US" altLang="ko-KR" sz="1600" i="1" spc="-15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KoPubWorld돋움체_Pro Medium" panose="00000600000000000000" pitchFamily="50" charset="-127"/>
                        </a:rPr>
                        <m:t>𝑓</m:t>
                      </m:r>
                      <m:d>
                        <m:dPr>
                          <m:ctrlPr>
                            <a:rPr lang="en-US" altLang="ko-KR" sz="1600" i="1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KoPubWorld돋움체_Pro Medium" panose="00000600000000000000" pitchFamily="50" charset="-127"/>
                            </a:rPr>
                          </m:ctrlPr>
                        </m:dPr>
                        <m:e>
                          <m:r>
                            <a:rPr lang="en-US" altLang="ko-KR" sz="1600" i="1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KoPubWorld돋움체_Pro Medium" panose="00000600000000000000" pitchFamily="50" charset="-127"/>
                            </a:rPr>
                            <m:t>𝑥</m:t>
                          </m:r>
                        </m:e>
                      </m:d>
                      <m:r>
                        <a:rPr lang="en-US" altLang="ko-KR" sz="1600" b="0" i="1" spc="-15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KoPubWorld돋움체_Pro Medium" panose="00000600000000000000" pitchFamily="50" charset="-127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1600" i="1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𝑖</m:t>
                          </m:r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altLang="ko-KR" sz="1600" i="1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1600" i="1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sz="1600" i="1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600" i="1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600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en-US" altLang="ko-KR" sz="1600" i="1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bSupPr>
                            <m:e>
                              <m:r>
                                <a:rPr lang="en-US" altLang="ko-KR" sz="1600" i="1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600" i="1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1600" i="1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1600" i="1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B2BB22D-524D-4F1D-B632-3389B580EA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722" y="4276542"/>
                <a:ext cx="8568554" cy="21089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D800CA07-537E-4A0D-AEA9-D9ACFECAAF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3935" y="395312"/>
            <a:ext cx="3551671" cy="82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7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Kernel-based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6CC28-E25D-4F78-A447-9A5E526BE279}"/>
                  </a:ext>
                </a:extLst>
              </p:cNvPr>
              <p:cNvSpPr txBox="1"/>
              <p:nvPr/>
            </p:nvSpPr>
            <p:spPr>
              <a:xfrm>
                <a:off x="935666" y="943166"/>
                <a:ext cx="11174818" cy="1643848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Support Vector Regression(SVR) – </a:t>
                </a:r>
                <a:r>
                  <a:rPr lang="en-US" altLang="ko-KR" spc="-150" dirty="0" err="1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Lagrangian</a:t>
                </a:r>
                <a:r>
                  <a:rPr lang="en-US" altLang="ko-KR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Dual problem with Kernel trick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재구성된 </a:t>
                </a:r>
                <a:r>
                  <a:rPr lang="en-US" altLang="ko-KR" sz="1600" spc="-150" dirty="0" err="1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Larrangian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 Dual problem 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수식에서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SupPr>
                      <m:e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  <m:sup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를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spc="-150">
                        <a:solidFill>
                          <a:sysClr val="windowText" lastClr="000000"/>
                        </a:solidFill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K</m:t>
                    </m:r>
                    <m:r>
                      <a:rPr lang="en-US" altLang="ko-KR" sz="1600" spc="-150">
                        <a:solidFill>
                          <a:sysClr val="windowText" lastClr="000000"/>
                        </a:solidFill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(</m:t>
                    </m:r>
                    <m:sSubSup>
                      <m:sSubSupPr>
                        <m:ctrlP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SupPr>
                      <m:e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𝑖</m:t>
                        </m:r>
                      </m:sub>
                      <m:sup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1600" spc="-150">
                            <a:solidFill>
                              <a:sysClr val="windowText" lastClr="000000"/>
                            </a:solidFill>
                            <a:latin typeface="KoPubWorld돋움체_Pro Medium" panose="00000600000000000000" pitchFamily="50" charset="-127"/>
                            <a:ea typeface="KoPubWorld돋움체_Pro Medium" panose="00000600000000000000" pitchFamily="50" charset="-127"/>
                            <a:cs typeface="KoPubWorld돋움체_Pro Medium" panose="00000600000000000000" pitchFamily="50" charset="-127"/>
                          </a:rPr>
                          <m:t>𝑗</m:t>
                        </m:r>
                      </m:sub>
                    </m:sSub>
                    <m:r>
                      <a:rPr lang="en-US" altLang="ko-KR" sz="1600" spc="-150">
                        <a:solidFill>
                          <a:sysClr val="windowText" lastClr="000000"/>
                        </a:solidFill>
                        <a:latin typeface="KoPubWorld돋움체_Pro Medium" panose="00000600000000000000" pitchFamily="50" charset="-127"/>
                        <a:ea typeface="KoPubWorld돋움체_Pro Medium" panose="00000600000000000000" pitchFamily="50" charset="-127"/>
                        <a:cs typeface="KoPubWorld돋움체_Pro Medium" panose="00000600000000000000" pitchFamily="50" charset="-127"/>
                      </a:rPr>
                      <m:t>)</m:t>
                    </m:r>
                  </m:oMath>
                </a14:m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로 변경</a:t>
                </a:r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선형성을 기반으로 하는 </a:t>
                </a:r>
                <a:r>
                  <a:rPr lang="en-US" altLang="ko-KR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SVR</a:t>
                </a: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은 원공간이 아닌 고차원공간에서 학습을 진행하게 됨</a:t>
                </a:r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150" dirty="0">
                    <a:solidFill>
                      <a:sysClr val="windowText" lastClr="000000"/>
                    </a:solidFill>
                    <a:latin typeface="KoPubWorld돋움체_Pro Medium" panose="00000600000000000000" pitchFamily="50" charset="-127"/>
                    <a:ea typeface="KoPubWorld돋움체_Pro Medium" panose="00000600000000000000" pitchFamily="50" charset="-127"/>
                    <a:cs typeface="KoPubWorld돋움체_Pro Medium" panose="00000600000000000000" pitchFamily="50" charset="-127"/>
                  </a:rPr>
                  <a:t>따라서 비선형성을 띄는 회귀식을 구성하게 됨</a:t>
                </a:r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6CC28-E25D-4F78-A447-9A5E526BE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66" y="943166"/>
                <a:ext cx="11174818" cy="1643848"/>
              </a:xfrm>
              <a:prstGeom prst="rect">
                <a:avLst/>
              </a:prstGeom>
              <a:blipFill>
                <a:blip r:embed="rId3"/>
                <a:stretch>
                  <a:fillRect l="-327" b="-40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5BA7DF6E-ABC4-462C-B825-EAFC9712EEE8}"/>
                  </a:ext>
                </a:extLst>
              </p:cNvPr>
              <p:cNvSpPr/>
              <p:nvPr/>
            </p:nvSpPr>
            <p:spPr>
              <a:xfrm>
                <a:off x="-453512" y="2309009"/>
                <a:ext cx="11441651" cy="21963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spc="-150" smtClean="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600" b="0" i="0" spc="-15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D</m:t>
                          </m:r>
                        </m:sub>
                      </m:sSub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=</m:t>
                      </m:r>
                      <m:f>
                        <m:fPr>
                          <m:ctrl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fPr>
                        <m:num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𝑖</m:t>
                          </m:r>
                          <m:r>
                            <m:rPr>
                              <m:brk m:alnAt="23"/>
                            </m:rPr>
                            <a:rPr lang="en-US" altLang="ko-KR" sz="1600" b="0" i="0" spc="-15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spc="-15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j</m:t>
                          </m:r>
                          <m:r>
                            <a:rPr lang="en-US" altLang="ko-KR" sz="1600" b="0" i="0" spc="-15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=</m:t>
                          </m:r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altLang="ko-KR" sz="1600" i="1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1600" i="1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sz="1600" i="1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600" i="1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600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altLang="ko-KR" sz="1600" i="1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1600" i="1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sz="1600" i="1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pc="-150" smtClean="0">
                                          <a:solidFill>
                                            <a:sysClr val="windowText" lastClr="000000"/>
                                          </a:solidFill>
                                          <a:latin typeface="Cambria Math" panose="02040503050406030204" pitchFamily="18" charset="0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600" i="1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600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1600" b="0" i="1" spc="-150" smtClean="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ko-KR" sz="1600" spc="-15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K</m:t>
                          </m:r>
                          <m:r>
                            <a:rPr lang="en-US" altLang="ko-KR" sz="1600" spc="-15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ko-KR" sz="1600" i="1" spc="-15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bSupPr>
                            <m:e>
                              <m:r>
                                <a:rPr lang="en-US" altLang="ko-KR" sz="1600" spc="-15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600" spc="-15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1600" spc="-15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1600" i="1" spc="-15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600" spc="-15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600" spc="-15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sz="1600" spc="-15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)</m:t>
                          </m:r>
                        </m:e>
                      </m:nary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altLang="ko-KR" sz="1600" i="1" spc="-15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KoPubWorld돋움체_Pro Medium" panose="00000600000000000000" pitchFamily="50" charset="-127"/>
                        </a:rPr>
                        <m:t>ε</m:t>
                      </m:r>
                      <m:nary>
                        <m:naryPr>
                          <m:chr m:val="∑"/>
                          <m:ctrl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𝑖</m:t>
                          </m:r>
                          <m:r>
                            <m:rPr>
                              <m:brk m:alnAt="23"/>
                            </m:rPr>
                            <a:rPr lang="en-US" altLang="ko-KR" sz="1600" b="0" i="0" spc="-15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spc="-15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j</m:t>
                          </m:r>
                          <m:r>
                            <m:rPr>
                              <m:brk m:alnAt="23"/>
                            </m:r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𝑛</m:t>
                          </m:r>
                        </m:sup>
                        <m:e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sz="1600" i="1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sz="1600" i="1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600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ko-KR" sz="1600" b="0" i="0" spc="-15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600" i="1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)−</m:t>
                      </m:r>
                      <m:nary>
                        <m:naryPr>
                          <m:chr m:val="∑"/>
                          <m:ctrl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𝑖</m:t>
                          </m:r>
                          <m:r>
                            <m:rPr>
                              <m:brk m:alnAt="23"/>
                            </m:rPr>
                            <a:rPr lang="en-US" altLang="ko-KR" sz="1600" b="0" i="0" spc="-15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spc="-15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j</m:t>
                          </m:r>
                          <m:r>
                            <m:rPr>
                              <m:brk m:alnAt="23"/>
                            </m:r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600" b="0" i="0" spc="-15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sz="1600" i="1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sz="1600" i="1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600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1600" i="1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600" i="1" spc="-150" dirty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s</m:t>
                      </m:r>
                      <m:r>
                        <a:rPr lang="en-US" altLang="ko-KR" sz="1600" b="0" i="1" spc="-150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.</m:t>
                      </m:r>
                      <m:r>
                        <a:rPr lang="en-US" altLang="ko-KR" sz="1600" b="0" i="1" spc="-150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𝑡</m:t>
                      </m:r>
                      <m:r>
                        <a:rPr lang="en-US" altLang="ko-KR" sz="1600" b="0" i="1" spc="-150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.     </m:t>
                      </m:r>
                      <m:nary>
                        <m:naryPr>
                          <m:chr m:val="∑"/>
                          <m:ctrlPr>
                            <a:rPr lang="en-US" altLang="ko-KR" sz="1600" i="1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𝑖</m:t>
                          </m:r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=</m:t>
                          </m:r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𝑛</m:t>
                          </m:r>
                        </m:sup>
                        <m:e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600" i="1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600" b="0" i="1" spc="-15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ko-KR" sz="1600" i="1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sz="1600" i="1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600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Cambria Math" panose="02040503050406030204" pitchFamily="18" charset="0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∗</m:t>
                              </m:r>
                            </m:sup>
                          </m:sSup>
                        </m:e>
                      </m:nary>
                      <m:r>
                        <a:rPr lang="en-US" altLang="ko-KR" sz="1600" b="0" i="0" spc="-15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)=0,</m:t>
                      </m:r>
                      <m:sSup>
                        <m:sSupPr>
                          <m:ctrl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sSupPr>
                        <m:e>
                          <m:r>
                            <a:rPr lang="en-US" altLang="ko-KR" sz="1600" b="0" i="1" spc="-15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        </m:t>
                          </m:r>
                          <m:sSub>
                            <m:sSubPr>
                              <m:ctrlPr>
                                <a:rPr lang="en-US" altLang="ko-KR" sz="1600" i="1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600" b="0" i="0" spc="-15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ko-KR" altLang="en-US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∗</m:t>
                          </m:r>
                        </m:sup>
                      </m:sSup>
                      <m:r>
                        <a:rPr lang="en-US" altLang="ko-KR" sz="1600" i="1" spc="-15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KoPubWorld돋움체_Pro Medium" panose="00000600000000000000" pitchFamily="50" charset="-127"/>
                        </a:rPr>
                        <m:t>∈</m:t>
                      </m:r>
                      <m:r>
                        <a:rPr lang="en-US" altLang="ko-KR" sz="1600" b="0" i="1" spc="-15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KoPubWorld돋움체_Pro Medium" panose="00000600000000000000" pitchFamily="50" charset="-127"/>
                        </a:rPr>
                        <m:t>[0,</m:t>
                      </m:r>
                      <m:r>
                        <a:rPr lang="en-US" altLang="ko-KR" sz="1600" b="0" i="1" spc="-15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KoPubWorld돋움체_Pro Medium" panose="00000600000000000000" pitchFamily="50" charset="-127"/>
                        </a:rPr>
                        <m:t>𝐶</m:t>
                      </m:r>
                      <m:r>
                        <a:rPr lang="en-US" altLang="ko-KR" sz="1600" b="0" i="1" spc="-15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KoPubWorld돋움체_Pro Medium" panose="00000600000000000000" pitchFamily="50" charset="-127"/>
                        </a:rPr>
                        <m:t>]</m:t>
                      </m:r>
                    </m:oMath>
                  </m:oMathPara>
                </a14:m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5BA7DF6E-ABC4-462C-B825-EAFC9712EE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3512" y="2309009"/>
                <a:ext cx="11441651" cy="21963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B2BB22D-524D-4F1D-B632-3389B580EA72}"/>
                  </a:ext>
                </a:extLst>
              </p:cNvPr>
              <p:cNvSpPr/>
              <p:nvPr/>
            </p:nvSpPr>
            <p:spPr>
              <a:xfrm>
                <a:off x="1811723" y="4276542"/>
                <a:ext cx="8568554" cy="21089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𝑊</m:t>
                      </m:r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𝑖</m:t>
                          </m:r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KoPubWorld돋움체_Pro Medium" panose="00000600000000000000" pitchFamily="50" charset="-127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KoPubWorld돋움체_Pro Medium" panose="00000600000000000000" pitchFamily="50" charset="-127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KoPubWorld돋움체_Pro Medium" panose="00000600000000000000" pitchFamily="50" charset="-127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KoPubWorld돋움체_Pro Medium" panose="00000600000000000000" pitchFamily="50" charset="-127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KoPubWorld돋움체_Pro Medium" panose="00000600000000000000" pitchFamily="50" charset="-127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KoPubWorld돋움체_Pro Medium" panose="00000600000000000000" pitchFamily="50" charset="-127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600" spc="-150">
                                      <a:solidFill>
                                        <a:sysClr val="windowText" lastClr="000000"/>
                                      </a:solidFill>
                                      <a:latin typeface="KoPubWorld돋움체_Pro Medium" panose="00000600000000000000" pitchFamily="50" charset="-127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KoPubWorld돋움체_Pro Medium" panose="00000600000000000000" pitchFamily="50" charset="-127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l-GR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Φ</m:t>
                          </m:r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)</m:t>
                          </m:r>
                        </m:e>
                      </m:nary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         ⇒        </m:t>
                      </m:r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𝑓</m:t>
                      </m:r>
                      <m:d>
                        <m:dPr>
                          <m:ctrl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dPr>
                        <m:e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𝑥</m:t>
                          </m:r>
                        </m:e>
                      </m:d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𝑖</m:t>
                          </m:r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KoPubWorld돋움체_Pro Medium" panose="00000600000000000000" pitchFamily="50" charset="-127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KoPubWorld돋움체_Pro Medium" panose="00000600000000000000" pitchFamily="50" charset="-127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KoPubWorld돋움체_Pro Medium" panose="00000600000000000000" pitchFamily="50" charset="-127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KoPubWorld돋움체_Pro Medium" panose="00000600000000000000" pitchFamily="50" charset="-127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KoPubWorld돋움체_Pro Medium" panose="00000600000000000000" pitchFamily="50" charset="-127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KoPubWorld돋움체_Pro Medium" panose="00000600000000000000" pitchFamily="50" charset="-127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600" spc="-150">
                                      <a:solidFill>
                                        <a:sysClr val="windowText" lastClr="000000"/>
                                      </a:solidFill>
                                      <a:latin typeface="KoPubWorld돋움체_Pro Medium" panose="00000600000000000000" pitchFamily="50" charset="-127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KoPubWorld돋움체_Pro Medium" panose="00000600000000000000" pitchFamily="50" charset="-127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ko-KR" sz="1600" spc="-150" smtClean="0">
                              <a:solidFill>
                                <a:srgbClr val="FF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K</m:t>
                          </m:r>
                          <m:r>
                            <a:rPr lang="en-US" altLang="ko-KR" sz="1600" spc="-150" smtClean="0">
                              <a:solidFill>
                                <a:srgbClr val="FF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ko-KR" sz="1600" spc="-150">
                                  <a:solidFill>
                                    <a:srgbClr val="FF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bSupPr>
                            <m:e>
                              <m:r>
                                <a:rPr lang="en-US" altLang="ko-KR" sz="1600" spc="-150">
                                  <a:solidFill>
                                    <a:srgbClr val="FF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600" spc="-150">
                                  <a:solidFill>
                                    <a:srgbClr val="FF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1600" spc="-150">
                                  <a:solidFill>
                                    <a:srgbClr val="FF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1600" spc="-150">
                                  <a:solidFill>
                                    <a:srgbClr val="FF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600" spc="-150">
                                  <a:solidFill>
                                    <a:srgbClr val="FF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600" spc="-150">
                                  <a:solidFill>
                                    <a:srgbClr val="FF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sz="1600" spc="-150">
                              <a:solidFill>
                                <a:srgbClr val="FF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)</m:t>
                          </m:r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+</m:t>
                          </m:r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⇒        </m:t>
                      </m:r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𝑏</m:t>
                      </m:r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=</m:t>
                      </m:r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𝑓</m:t>
                      </m:r>
                      <m:d>
                        <m:dPr>
                          <m:ctrl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dPr>
                        <m:e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𝑥</m:t>
                          </m:r>
                        </m:e>
                      </m:d>
                      <m:r>
                        <a:rPr lang="en-US" altLang="ko-KR" sz="1600" spc="-150">
                          <a:solidFill>
                            <a:sysClr val="windowText" lastClr="000000"/>
                          </a:solidFill>
                          <a:latin typeface="KoPubWorld돋움체_Pro Medium" panose="00000600000000000000" pitchFamily="50" charset="-127"/>
                          <a:ea typeface="KoPubWorld돋움체_Pro Medium" panose="00000600000000000000" pitchFamily="50" charset="-127"/>
                          <a:cs typeface="KoPubWorld돋움체_Pro Medium" panose="00000600000000000000" pitchFamily="50" charset="-127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𝑖</m:t>
                          </m:r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600" spc="-150">
                              <a:solidFill>
                                <a:sysClr val="windowText" lastClr="00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KoPubWorld돋움체_Pro Medium" panose="00000600000000000000" pitchFamily="50" charset="-127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KoPubWorld돋움체_Pro Medium" panose="00000600000000000000" pitchFamily="50" charset="-127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KoPubWorld돋움체_Pro Medium" panose="00000600000000000000" pitchFamily="50" charset="-127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ko-KR" sz="1600" spc="-150">
                                          <a:solidFill>
                                            <a:sysClr val="windowText" lastClr="000000"/>
                                          </a:solidFill>
                                          <a:latin typeface="KoPubWorld돋움체_Pro Medium" panose="00000600000000000000" pitchFamily="50" charset="-127"/>
                                          <a:ea typeface="KoPubWorld돋움체_Pro Medium" panose="00000600000000000000" pitchFamily="50" charset="-127"/>
                                          <a:cs typeface="KoPubWorld돋움체_Pro Medium" panose="00000600000000000000" pitchFamily="50" charset="-127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KoPubWorld돋움체_Pro Medium" panose="00000600000000000000" pitchFamily="50" charset="-127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altLang="ko-KR" sz="1600" spc="-150">
                                  <a:solidFill>
                                    <a:sysClr val="windowText" lastClr="00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KoPubWorld돋움체_Pro Medium" panose="00000600000000000000" pitchFamily="50" charset="-127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600" spc="-150">
                                      <a:solidFill>
                                        <a:sysClr val="windowText" lastClr="000000"/>
                                      </a:solidFill>
                                      <a:latin typeface="KoPubWorld돋움체_Pro Medium" panose="00000600000000000000" pitchFamily="50" charset="-127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ko-KR" sz="1600" spc="-150">
                                      <a:solidFill>
                                        <a:sysClr val="windowText" lastClr="000000"/>
                                      </a:solidFill>
                                      <a:latin typeface="KoPubWorld돋움체_Pro Medium" panose="00000600000000000000" pitchFamily="50" charset="-127"/>
                                      <a:ea typeface="KoPubWorld돋움체_Pro Medium" panose="00000600000000000000" pitchFamily="50" charset="-127"/>
                                      <a:cs typeface="KoPubWorld돋움체_Pro Medium" panose="00000600000000000000" pitchFamily="50" charset="-127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ko-KR" sz="1600" spc="-150" smtClean="0">
                              <a:solidFill>
                                <a:srgbClr val="FF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K</m:t>
                          </m:r>
                          <m:r>
                            <a:rPr lang="en-US" altLang="ko-KR" sz="1600" spc="-150" smtClean="0">
                              <a:solidFill>
                                <a:srgbClr val="FF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ko-KR" sz="1600" spc="-150">
                                  <a:solidFill>
                                    <a:srgbClr val="FF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bSupPr>
                            <m:e>
                              <m:r>
                                <a:rPr lang="en-US" altLang="ko-KR" sz="1600" spc="-150">
                                  <a:solidFill>
                                    <a:srgbClr val="FF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600" spc="-150">
                                  <a:solidFill>
                                    <a:srgbClr val="FF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1600" spc="-150">
                                  <a:solidFill>
                                    <a:srgbClr val="FF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𝑇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ko-KR" sz="1600" spc="-150">
                                  <a:solidFill>
                                    <a:srgbClr val="FF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600" spc="-150">
                                  <a:solidFill>
                                    <a:srgbClr val="FF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600" spc="-150">
                                  <a:solidFill>
                                    <a:srgbClr val="FF0000"/>
                                  </a:solidFill>
                                  <a:latin typeface="KoPubWorld돋움체_Pro Medium" panose="00000600000000000000" pitchFamily="50" charset="-127"/>
                                  <a:ea typeface="KoPubWorld돋움체_Pro Medium" panose="00000600000000000000" pitchFamily="50" charset="-127"/>
                                  <a:cs typeface="KoPubWorld돋움체_Pro Medium" panose="00000600000000000000" pitchFamily="50" charset="-127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sz="1600" spc="-150">
                              <a:solidFill>
                                <a:srgbClr val="FF0000"/>
                              </a:solidFill>
                              <a:latin typeface="KoPubWorld돋움체_Pro Medium" panose="00000600000000000000" pitchFamily="50" charset="-127"/>
                              <a:ea typeface="KoPubWorld돋움체_Pro Medium" panose="00000600000000000000" pitchFamily="50" charset="-127"/>
                              <a:cs typeface="KoPubWorld돋움체_Pro Medium" panose="00000600000000000000" pitchFamily="50" charset="-127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ko-KR" sz="1600" spc="-150" dirty="0">
                  <a:solidFill>
                    <a:sysClr val="windowText" lastClr="000000"/>
                  </a:solidFill>
                  <a:latin typeface="KoPubWorld돋움체_Pro Medium" panose="00000600000000000000" pitchFamily="50" charset="-127"/>
                  <a:ea typeface="KoPubWorld돋움체_Pro Medium" panose="00000600000000000000" pitchFamily="50" charset="-127"/>
                  <a:cs typeface="KoPubWorld돋움체_Pro Medium" panose="00000600000000000000" pitchFamily="50" charset="-127"/>
                </a:endParaRPr>
              </a:p>
            </p:txBody>
          </p:sp>
        </mc:Choice>
        <mc:Fallback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B2BB22D-524D-4F1D-B632-3389B580EA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723" y="4276542"/>
                <a:ext cx="8568554" cy="21089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D800CA07-537E-4A0D-AEA9-D9ACFECAAF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3935" y="395312"/>
            <a:ext cx="3551671" cy="8281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0FFC5B-4B4C-4827-A63E-9BAC7C7F47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4035" y="2763100"/>
            <a:ext cx="3280328" cy="1566129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03769C06-0D7C-474E-A2E5-605E3C640623}"/>
              </a:ext>
            </a:extLst>
          </p:cNvPr>
          <p:cNvSpPr/>
          <p:nvPr/>
        </p:nvSpPr>
        <p:spPr>
          <a:xfrm>
            <a:off x="1157338" y="4903873"/>
            <a:ext cx="1739772" cy="57725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763E50-5CFB-46BE-8367-276207B1463E}"/>
              </a:ext>
            </a:extLst>
          </p:cNvPr>
          <p:cNvSpPr txBox="1"/>
          <p:nvPr/>
        </p:nvSpPr>
        <p:spPr>
          <a:xfrm>
            <a:off x="1463148" y="5053999"/>
            <a:ext cx="1128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Decision Function</a:t>
            </a:r>
            <a:endParaRPr lang="ko-KR" altLang="en-US" sz="1200" spc="-150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01428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Kernel-based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47320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Support Vector Regression(SVR) – </a:t>
            </a:r>
            <a:r>
              <a:rPr lang="ko-KR" altLang="en-US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여러 커널 함수에 따른 추정 </a:t>
            </a:r>
            <a:r>
              <a:rPr lang="ko-KR" altLang="en-US" spc="-150" dirty="0" err="1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회귀식</a:t>
            </a:r>
            <a:r>
              <a:rPr lang="ko-KR" altLang="en-US" spc="-150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비교</a:t>
            </a:r>
            <a:endParaRPr lang="en-US" altLang="ko-KR" spc="-150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69C1C1-4535-4C4C-AF1A-F1155627E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66" y="2227026"/>
            <a:ext cx="4928960" cy="32805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4D7D09F-DAE3-4CF6-A54D-71822A440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372" y="2843346"/>
            <a:ext cx="583882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2551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752678-9230-4445-B2FC-B15D0B2C7221}"/>
              </a:ext>
            </a:extLst>
          </p:cNvPr>
          <p:cNvSpPr txBox="1"/>
          <p:nvPr/>
        </p:nvSpPr>
        <p:spPr>
          <a:xfrm>
            <a:off x="4789392" y="3044280"/>
            <a:ext cx="28375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Thank you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3390598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Kernel-based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8463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Overview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Shatter?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FB2DF7-F62F-4302-8814-BC5D2C7F52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959"/>
          <a:stretch/>
        </p:blipFill>
        <p:spPr>
          <a:xfrm>
            <a:off x="2528887" y="2487289"/>
            <a:ext cx="7134225" cy="208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71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Kernel-based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8463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Overview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Shatter?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CA41F0-20D2-44A5-AAFD-3FC3CF993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362" y="1839588"/>
            <a:ext cx="715327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44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Kernel-based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12157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Overview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함수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F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에 의해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n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개의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point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는 임의의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+1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또는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-1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을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Target Value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로 하는 분류 경계면의 생성이 가능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151" dirty="0">
              <a:solidFill>
                <a:sysClr val="windowText" lastClr="000000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47A4C7-D2DD-4790-A633-9655B718F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150" y="2438400"/>
            <a:ext cx="52197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372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Kernel-based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12157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Overview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질문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선형 분류기는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d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차원에서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(d+2)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개의 점을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shatter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하는 것이 가능한가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?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원형 분류기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원 안에 있으면 파란색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원 밖에 있으면 빨간색으로 분류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)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는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차원에서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2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개의 점을 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shatter </a:t>
            </a:r>
            <a:r>
              <a:rPr lang="ko-KR" altLang="en-US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할 수 있는가</a:t>
            </a: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57714D-6F13-4631-B286-BAD8272DF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240" y="3019425"/>
            <a:ext cx="4533879" cy="32109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0E1167B-64E7-4362-B816-40560B4E2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882" y="3714750"/>
            <a:ext cx="4996595" cy="144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755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Kernel-based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8463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Overview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Support Vector Classifier</a:t>
            </a:r>
          </a:p>
        </p:txBody>
      </p:sp>
      <p:pic>
        <p:nvPicPr>
          <p:cNvPr id="1026" name="Picture 2" descr="ML] SVM(Support Vector Machine)서포트 벡터 머신">
            <a:extLst>
              <a:ext uri="{FF2B5EF4-FFF2-40B4-BE49-F238E27FC236}">
                <a16:creationId xmlns:a16="http://schemas.microsoft.com/office/drawing/2014/main" id="{517A28E0-0047-4A9D-9547-760C19F71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637" y="1839588"/>
            <a:ext cx="5800725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710B249-6B38-4111-B719-E3160F164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37" y="3567112"/>
            <a:ext cx="3362325" cy="1000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04537A-2658-474A-905B-646AF9052542}"/>
              </a:ext>
            </a:extLst>
          </p:cNvPr>
          <p:cNvSpPr txBox="1"/>
          <p:nvPr/>
        </p:nvSpPr>
        <p:spPr>
          <a:xfrm>
            <a:off x="3381375" y="5912405"/>
            <a:ext cx="542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Training data (X,Y)</a:t>
            </a:r>
            <a:r>
              <a:rPr lang="ko-KR" altLang="en-US" dirty="0"/>
              <a:t>를 가지고 </a:t>
            </a:r>
            <a:r>
              <a:rPr lang="en-US" altLang="ko-KR" dirty="0"/>
              <a:t>w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를 찾자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D12A29F-4555-4E0E-8EA1-23D3195AE0BB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2524125" y="4352925"/>
            <a:ext cx="857250" cy="17441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3A2FA33C-4451-46D2-8740-0B3B39157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8574" y="196937"/>
            <a:ext cx="4290459" cy="162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32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FA558-6954-411C-B82C-26A3F52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94" y="329576"/>
            <a:ext cx="9897276" cy="563554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altLang="ko-KR" dirty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Kernel-based Learning</a:t>
            </a:r>
            <a:endParaRPr lang="ko-KR" altLang="en-US" dirty="0">
              <a:ln>
                <a:solidFill>
                  <a:schemeClr val="tx2">
                    <a:lumMod val="50000"/>
                  </a:schemeClr>
                </a:solidFill>
              </a:ln>
              <a:solidFill>
                <a:schemeClr val="tx2">
                  <a:lumMod val="50000"/>
                </a:schemeClr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D6CC28-E25D-4F78-A447-9A5E526BE279}"/>
              </a:ext>
            </a:extLst>
          </p:cNvPr>
          <p:cNvSpPr txBox="1"/>
          <p:nvPr/>
        </p:nvSpPr>
        <p:spPr>
          <a:xfrm>
            <a:off x="935666" y="943166"/>
            <a:ext cx="11174818" cy="8463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Overview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1" dirty="0">
                <a:solidFill>
                  <a:sysClr val="windowText" lastClr="000000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Support Vector Classifier</a:t>
            </a:r>
          </a:p>
        </p:txBody>
      </p:sp>
      <p:pic>
        <p:nvPicPr>
          <p:cNvPr id="1026" name="Picture 2" descr="ML] SVM(Support Vector Machine)서포트 벡터 머신">
            <a:extLst>
              <a:ext uri="{FF2B5EF4-FFF2-40B4-BE49-F238E27FC236}">
                <a16:creationId xmlns:a16="http://schemas.microsoft.com/office/drawing/2014/main" id="{517A28E0-0047-4A9D-9547-760C19F71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637" y="1839588"/>
            <a:ext cx="5800725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710B249-6B38-4111-B719-E3160F164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37" y="3567112"/>
            <a:ext cx="3362325" cy="1000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04537A-2658-474A-905B-646AF9052542}"/>
              </a:ext>
            </a:extLst>
          </p:cNvPr>
          <p:cNvSpPr txBox="1"/>
          <p:nvPr/>
        </p:nvSpPr>
        <p:spPr>
          <a:xfrm>
            <a:off x="3381375" y="5912405"/>
            <a:ext cx="542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Training data (X,Y)</a:t>
            </a:r>
            <a:r>
              <a:rPr lang="ko-KR" altLang="en-US" dirty="0"/>
              <a:t>를 가지고 </a:t>
            </a:r>
            <a:r>
              <a:rPr lang="en-US" altLang="ko-KR" dirty="0"/>
              <a:t>w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를 찾자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D12A29F-4555-4E0E-8EA1-23D3195AE0BB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2524125" y="4352925"/>
            <a:ext cx="857250" cy="17441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95CE791-B6CC-4899-BE4C-092A9BEC2991}"/>
              </a:ext>
            </a:extLst>
          </p:cNvPr>
          <p:cNvSpPr txBox="1"/>
          <p:nvPr/>
        </p:nvSpPr>
        <p:spPr>
          <a:xfrm>
            <a:off x="7300911" y="4848141"/>
            <a:ext cx="47339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/>
              <a:t>Support Vector Classifier</a:t>
            </a:r>
            <a:r>
              <a:rPr lang="ko-KR" altLang="en-US" sz="3000" b="1" dirty="0"/>
              <a:t>의 일반화 </a:t>
            </a:r>
            <a:r>
              <a:rPr lang="en-US" altLang="ko-KR" sz="3000" b="1" dirty="0"/>
              <a:t>= SVM</a:t>
            </a:r>
            <a:endParaRPr lang="ko-KR" altLang="en-US" sz="30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B90E1EE-B5D3-41F5-8C4B-CE3F84797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8574" y="196937"/>
            <a:ext cx="4290459" cy="162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681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53C7363D32AED841922872DC7B14D6B5" ma:contentTypeVersion="2" ma:contentTypeDescription="새 문서를 만듭니다." ma:contentTypeScope="" ma:versionID="1fb2c014f52f953255d37e125c7d80de">
  <xsd:schema xmlns:xsd="http://www.w3.org/2001/XMLSchema" xmlns:xs="http://www.w3.org/2001/XMLSchema" xmlns:p="http://schemas.microsoft.com/office/2006/metadata/properties" xmlns:ns3="7e911382-0fe7-4b42-b60f-8f62ce1e92bb" targetNamespace="http://schemas.microsoft.com/office/2006/metadata/properties" ma:root="true" ma:fieldsID="c11ed5114e86517bcc3794aa7dd35b60" ns3:_="">
    <xsd:import namespace="7e911382-0fe7-4b42-b60f-8f62ce1e92b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911382-0fe7-4b42-b60f-8f62ce1e92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36692F5-0FCB-44F3-AA07-5C3CF3D6138D}">
  <ds:schemaRefs>
    <ds:schemaRef ds:uri="http://purl.org/dc/dcmitype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7e911382-0fe7-4b42-b60f-8f62ce1e92bb"/>
    <ds:schemaRef ds:uri="http://schemas.microsoft.com/office/2006/metadata/properties"/>
    <ds:schemaRef ds:uri="http://schemas.microsoft.com/office/2006/documentManagement/types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9A74D519-CC7A-4F68-80C2-0FAC9E65BA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911382-0fe7-4b42-b60f-8f62ce1e92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4FC50AE-7DD4-4B2F-A321-CDC0832613E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94150</TotalTime>
  <Words>1144</Words>
  <Application>Microsoft Office PowerPoint</Application>
  <PresentationFormat>와이드스크린</PresentationFormat>
  <Paragraphs>212</Paragraphs>
  <Slides>35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맑은 고딕 Semilight</vt:lpstr>
      <vt:lpstr>Wingdings</vt:lpstr>
      <vt:lpstr>KoPubWorld돋움체_Pro Medium</vt:lpstr>
      <vt:lpstr>Arial</vt:lpstr>
      <vt:lpstr>KoPubWorld돋움체 Medium</vt:lpstr>
      <vt:lpstr>Cambria Math</vt:lpstr>
      <vt:lpstr>맑은 고딕</vt:lpstr>
      <vt:lpstr>Office 테마</vt:lpstr>
      <vt:lpstr>PowerPoint 프레젠테이션</vt:lpstr>
      <vt:lpstr>Kernel-based Learning</vt:lpstr>
      <vt:lpstr>Kernel-based Learning</vt:lpstr>
      <vt:lpstr>Kernel-based Learning</vt:lpstr>
      <vt:lpstr>Kernel-based Learning</vt:lpstr>
      <vt:lpstr>Kernel-based Learning</vt:lpstr>
      <vt:lpstr>Kernel-based Learning</vt:lpstr>
      <vt:lpstr>Kernel-based Learning</vt:lpstr>
      <vt:lpstr>Kernel-based Learning</vt:lpstr>
      <vt:lpstr>Kernel-based Learning</vt:lpstr>
      <vt:lpstr>Kernel-based Learning</vt:lpstr>
      <vt:lpstr>Kernel-based Learning</vt:lpstr>
      <vt:lpstr>Kernel-based Learning</vt:lpstr>
      <vt:lpstr>Kernel-based Learning</vt:lpstr>
      <vt:lpstr>Kernel-based Learning</vt:lpstr>
      <vt:lpstr>Kernel-based Learning</vt:lpstr>
      <vt:lpstr>Kernel-based Learning</vt:lpstr>
      <vt:lpstr>Kernel-based Learning</vt:lpstr>
      <vt:lpstr>Kernel-based Learning</vt:lpstr>
      <vt:lpstr>Kernel-based Learning</vt:lpstr>
      <vt:lpstr>Kernel-based Learning</vt:lpstr>
      <vt:lpstr>Kernel-based Learning</vt:lpstr>
      <vt:lpstr>Kernel-based Learning</vt:lpstr>
      <vt:lpstr>Kernel-based Learning</vt:lpstr>
      <vt:lpstr>Kernel-based Learning</vt:lpstr>
      <vt:lpstr>Kernel-based Learning</vt:lpstr>
      <vt:lpstr>Kernel-based Learning</vt:lpstr>
      <vt:lpstr>Kernel-based Learning</vt:lpstr>
      <vt:lpstr>Kernel-based Learning</vt:lpstr>
      <vt:lpstr>Kernel-based Learning</vt:lpstr>
      <vt:lpstr>Kernel-based Learning</vt:lpstr>
      <vt:lpstr>Kernel-based Learning</vt:lpstr>
      <vt:lpstr>Kernel-based Learning</vt:lpstr>
      <vt:lpstr>Kernel-based Learning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허종국[ 학부재학 / 산업경영공학부 ]</dc:creator>
  <cp:lastModifiedBy>DMQA</cp:lastModifiedBy>
  <cp:revision>4199</cp:revision>
  <dcterms:created xsi:type="dcterms:W3CDTF">2020-06-08T11:30:58Z</dcterms:created>
  <dcterms:modified xsi:type="dcterms:W3CDTF">2022-10-21T11:37:04Z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0x01010053C7363D32AED841922872DC7B14D6B5</vt:lpwstr>
  </property>
</Properties>
</file>